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3"/>
  </p:notesMasterIdLst>
  <p:sldIdLst>
    <p:sldId id="257" r:id="rId2"/>
    <p:sldId id="270" r:id="rId3"/>
    <p:sldId id="256" r:id="rId4"/>
    <p:sldId id="269" r:id="rId5"/>
    <p:sldId id="258" r:id="rId6"/>
    <p:sldId id="259" r:id="rId7"/>
    <p:sldId id="260" r:id="rId8"/>
    <p:sldId id="261" r:id="rId9"/>
    <p:sldId id="262" r:id="rId10"/>
    <p:sldId id="263" r:id="rId11"/>
    <p:sldId id="264" r:id="rId12"/>
    <p:sldId id="267" r:id="rId13"/>
    <p:sldId id="268" r:id="rId14"/>
    <p:sldId id="266" r:id="rId15"/>
    <p:sldId id="281" r:id="rId16"/>
    <p:sldId id="271" r:id="rId17"/>
    <p:sldId id="272" r:id="rId18"/>
    <p:sldId id="273" r:id="rId19"/>
    <p:sldId id="274" r:id="rId20"/>
    <p:sldId id="275" r:id="rId21"/>
    <p:sldId id="276" r:id="rId22"/>
    <p:sldId id="277" r:id="rId23"/>
    <p:sldId id="278" r:id="rId24"/>
    <p:sldId id="279" r:id="rId25"/>
    <p:sldId id="280" r:id="rId26"/>
    <p:sldId id="298" r:id="rId27"/>
    <p:sldId id="282" r:id="rId28"/>
    <p:sldId id="314" r:id="rId29"/>
    <p:sldId id="315" r:id="rId30"/>
    <p:sldId id="300" r:id="rId31"/>
    <p:sldId id="299"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Franklin Gothic Book" panose="020B0503020102020204" pitchFamily="34" charset="0"/>
      <p:regular r:id="rId40"/>
      <p:italic r:id="rId41"/>
    </p:embeddedFont>
    <p:embeddedFont>
      <p:font typeface="Open Sans" panose="020B0606030504020204"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Segoe UI" panose="020B0502040204020203" pitchFamily="34" charset="0"/>
      <p:regular r:id="rId50"/>
      <p:bold r:id="rId51"/>
      <p:italic r:id="rId52"/>
      <p:boldItalic r:id="rId53"/>
    </p:embeddedFont>
    <p:embeddedFont>
      <p:font typeface="Univers" panose="020B0503020202020204" pitchFamily="34"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42" d="100"/>
          <a:sy n="142" d="100"/>
        </p:scale>
        <p:origin x="1182"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95912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958E2-5CA0-5349-8059-DB4E21E1257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64C8611-FE83-C649-BE49-C60A99761BE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010A048-9241-EF42-8915-F890AAB94CD4}"/>
              </a:ext>
            </a:extLst>
          </p:cNvPr>
          <p:cNvSpPr>
            <a:spLocks noGrp="1"/>
          </p:cNvSpPr>
          <p:nvPr>
            <p:ph type="dt" sz="half" idx="10"/>
          </p:nvPr>
        </p:nvSpPr>
        <p:spPr/>
        <p:txBody>
          <a:bodyPr/>
          <a:lstStyle/>
          <a:p>
            <a:fld id="{F31AF6AF-EFE0-2445-9B2C-EA08ADCD2B2D}" type="datetimeFigureOut">
              <a:rPr lang="en-US" smtClean="0"/>
              <a:t>3/14/2022</a:t>
            </a:fld>
            <a:endParaRPr lang="en-US"/>
          </a:p>
        </p:txBody>
      </p:sp>
      <p:sp>
        <p:nvSpPr>
          <p:cNvPr id="5" name="Footer Placeholder 4">
            <a:extLst>
              <a:ext uri="{FF2B5EF4-FFF2-40B4-BE49-F238E27FC236}">
                <a16:creationId xmlns:a16="http://schemas.microsoft.com/office/drawing/2014/main" id="{091A6AAD-CE66-0342-9277-70C3E9AE2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D6F30-E1C4-DB47-BB01-C07104F6ECD9}"/>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1682750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DF74-4725-3145-928F-8C39CE5874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2AFF14-7FD3-7C40-A7E0-F2C16E2093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636AF-AA2B-544D-99A6-005975C4D013}"/>
              </a:ext>
            </a:extLst>
          </p:cNvPr>
          <p:cNvSpPr>
            <a:spLocks noGrp="1"/>
          </p:cNvSpPr>
          <p:nvPr>
            <p:ph type="dt" sz="half" idx="10"/>
          </p:nvPr>
        </p:nvSpPr>
        <p:spPr/>
        <p:txBody>
          <a:bodyPr/>
          <a:lstStyle/>
          <a:p>
            <a:fld id="{F31AF6AF-EFE0-2445-9B2C-EA08ADCD2B2D}" type="datetimeFigureOut">
              <a:rPr lang="en-US" smtClean="0"/>
              <a:t>3/14/2022</a:t>
            </a:fld>
            <a:endParaRPr lang="en-US"/>
          </a:p>
        </p:txBody>
      </p:sp>
      <p:sp>
        <p:nvSpPr>
          <p:cNvPr id="5" name="Footer Placeholder 4">
            <a:extLst>
              <a:ext uri="{FF2B5EF4-FFF2-40B4-BE49-F238E27FC236}">
                <a16:creationId xmlns:a16="http://schemas.microsoft.com/office/drawing/2014/main" id="{77AAF051-EC59-964B-9932-8B3396A5D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0E92A-9AD0-9440-8459-1CFB9CA34DC2}"/>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6194162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F9608-331D-6C45-B9D4-54319E67D8A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58C3FB-CDB5-764E-BDAC-58F3F20C0BE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EF81C-12B3-1D43-8F92-1A7F02F86B6B}"/>
              </a:ext>
            </a:extLst>
          </p:cNvPr>
          <p:cNvSpPr>
            <a:spLocks noGrp="1"/>
          </p:cNvSpPr>
          <p:nvPr>
            <p:ph type="dt" sz="half" idx="10"/>
          </p:nvPr>
        </p:nvSpPr>
        <p:spPr/>
        <p:txBody>
          <a:bodyPr/>
          <a:lstStyle/>
          <a:p>
            <a:fld id="{F31AF6AF-EFE0-2445-9B2C-EA08ADCD2B2D}" type="datetimeFigureOut">
              <a:rPr lang="en-US" smtClean="0"/>
              <a:t>3/14/2022</a:t>
            </a:fld>
            <a:endParaRPr lang="en-US"/>
          </a:p>
        </p:txBody>
      </p:sp>
      <p:sp>
        <p:nvSpPr>
          <p:cNvPr id="5" name="Footer Placeholder 4">
            <a:extLst>
              <a:ext uri="{FF2B5EF4-FFF2-40B4-BE49-F238E27FC236}">
                <a16:creationId xmlns:a16="http://schemas.microsoft.com/office/drawing/2014/main" id="{275ECCE8-5E3E-0944-B416-61AD58AFC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BAC207-6347-894E-BDEA-CE6E4C4C3C31}"/>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683033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7085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8D7AB-9118-C642-AD43-E02A100AE0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89D30-D705-1E47-8368-D2E21A126A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6E1D7-2BB7-C34D-8399-F05CF3D767BD}"/>
              </a:ext>
            </a:extLst>
          </p:cNvPr>
          <p:cNvSpPr>
            <a:spLocks noGrp="1"/>
          </p:cNvSpPr>
          <p:nvPr>
            <p:ph type="dt" sz="half" idx="10"/>
          </p:nvPr>
        </p:nvSpPr>
        <p:spPr/>
        <p:txBody>
          <a:bodyPr/>
          <a:lstStyle/>
          <a:p>
            <a:fld id="{F31AF6AF-EFE0-2445-9B2C-EA08ADCD2B2D}" type="datetimeFigureOut">
              <a:rPr lang="en-US" smtClean="0"/>
              <a:t>3/14/2022</a:t>
            </a:fld>
            <a:endParaRPr lang="en-US"/>
          </a:p>
        </p:txBody>
      </p:sp>
      <p:sp>
        <p:nvSpPr>
          <p:cNvPr id="5" name="Footer Placeholder 4">
            <a:extLst>
              <a:ext uri="{FF2B5EF4-FFF2-40B4-BE49-F238E27FC236}">
                <a16:creationId xmlns:a16="http://schemas.microsoft.com/office/drawing/2014/main" id="{03B6689D-128B-DB4C-8109-BDD4A5529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17304-A0CA-8743-A8EF-8592AAD53C34}"/>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6378545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1FFF8-5DC1-6F45-B871-C682924A544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1644F16-2E73-AA47-88A8-51057349A20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A70CDB-5C13-CE4C-8EB3-5088409338BB}"/>
              </a:ext>
            </a:extLst>
          </p:cNvPr>
          <p:cNvSpPr>
            <a:spLocks noGrp="1"/>
          </p:cNvSpPr>
          <p:nvPr>
            <p:ph type="dt" sz="half" idx="10"/>
          </p:nvPr>
        </p:nvSpPr>
        <p:spPr/>
        <p:txBody>
          <a:bodyPr/>
          <a:lstStyle/>
          <a:p>
            <a:fld id="{F31AF6AF-EFE0-2445-9B2C-EA08ADCD2B2D}" type="datetimeFigureOut">
              <a:rPr lang="en-US" smtClean="0"/>
              <a:t>3/14/2022</a:t>
            </a:fld>
            <a:endParaRPr lang="en-US"/>
          </a:p>
        </p:txBody>
      </p:sp>
      <p:sp>
        <p:nvSpPr>
          <p:cNvPr id="5" name="Footer Placeholder 4">
            <a:extLst>
              <a:ext uri="{FF2B5EF4-FFF2-40B4-BE49-F238E27FC236}">
                <a16:creationId xmlns:a16="http://schemas.microsoft.com/office/drawing/2014/main" id="{552FD8CD-7A0A-1740-972E-ADF6DFCA4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4E4BA-1636-3D41-BBC9-2104E7702687}"/>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7969063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B8A68-D56E-A040-85EA-20AD561CB8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90AD10-2D09-B443-A6D1-958F2DCD40C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36E764-3FCD-1E41-92E4-BEA77C09AA7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CB726-F99F-6A44-90A9-A0F07479244E}"/>
              </a:ext>
            </a:extLst>
          </p:cNvPr>
          <p:cNvSpPr>
            <a:spLocks noGrp="1"/>
          </p:cNvSpPr>
          <p:nvPr>
            <p:ph type="dt" sz="half" idx="10"/>
          </p:nvPr>
        </p:nvSpPr>
        <p:spPr/>
        <p:txBody>
          <a:bodyPr/>
          <a:lstStyle/>
          <a:p>
            <a:fld id="{F31AF6AF-EFE0-2445-9B2C-EA08ADCD2B2D}" type="datetimeFigureOut">
              <a:rPr lang="en-US" smtClean="0"/>
              <a:t>3/14/2022</a:t>
            </a:fld>
            <a:endParaRPr lang="en-US"/>
          </a:p>
        </p:txBody>
      </p:sp>
      <p:sp>
        <p:nvSpPr>
          <p:cNvPr id="6" name="Footer Placeholder 5">
            <a:extLst>
              <a:ext uri="{FF2B5EF4-FFF2-40B4-BE49-F238E27FC236}">
                <a16:creationId xmlns:a16="http://schemas.microsoft.com/office/drawing/2014/main" id="{346699FD-FA86-664A-881D-7D897F9983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4A28B5-D0FD-9B4A-8E63-DB7236B923FC}"/>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0666801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83B02-9942-CB49-8897-5D816218A9C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95E339-1A5A-B64D-A55F-54DDAF1595F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583CA52-BEEE-C447-B5D2-5365F89253F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C997DA-81CD-F840-A696-B049A393593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7CE3319-1650-E642-8ACA-991A1AF5738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1E8357-DB1C-574B-9CEB-718318414105}"/>
              </a:ext>
            </a:extLst>
          </p:cNvPr>
          <p:cNvSpPr>
            <a:spLocks noGrp="1"/>
          </p:cNvSpPr>
          <p:nvPr>
            <p:ph type="dt" sz="half" idx="10"/>
          </p:nvPr>
        </p:nvSpPr>
        <p:spPr/>
        <p:txBody>
          <a:bodyPr/>
          <a:lstStyle/>
          <a:p>
            <a:fld id="{F31AF6AF-EFE0-2445-9B2C-EA08ADCD2B2D}" type="datetimeFigureOut">
              <a:rPr lang="en-US" smtClean="0"/>
              <a:t>3/14/2022</a:t>
            </a:fld>
            <a:endParaRPr lang="en-US"/>
          </a:p>
        </p:txBody>
      </p:sp>
      <p:sp>
        <p:nvSpPr>
          <p:cNvPr id="8" name="Footer Placeholder 7">
            <a:extLst>
              <a:ext uri="{FF2B5EF4-FFF2-40B4-BE49-F238E27FC236}">
                <a16:creationId xmlns:a16="http://schemas.microsoft.com/office/drawing/2014/main" id="{FF6EEB09-DD92-B143-BB43-4A54394C0A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4596E6-C517-8F4C-8F1B-CFF545177DA3}"/>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9193491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4C276-52F3-1247-8BF8-6E5312E593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A37FA-3544-374A-A2DF-D4C2FF6F72CD}"/>
              </a:ext>
            </a:extLst>
          </p:cNvPr>
          <p:cNvSpPr>
            <a:spLocks noGrp="1"/>
          </p:cNvSpPr>
          <p:nvPr>
            <p:ph type="dt" sz="half" idx="10"/>
          </p:nvPr>
        </p:nvSpPr>
        <p:spPr/>
        <p:txBody>
          <a:bodyPr/>
          <a:lstStyle/>
          <a:p>
            <a:fld id="{F31AF6AF-EFE0-2445-9B2C-EA08ADCD2B2D}" type="datetimeFigureOut">
              <a:rPr lang="en-US" smtClean="0"/>
              <a:t>3/14/2022</a:t>
            </a:fld>
            <a:endParaRPr lang="en-US"/>
          </a:p>
        </p:txBody>
      </p:sp>
      <p:sp>
        <p:nvSpPr>
          <p:cNvPr id="4" name="Footer Placeholder 3">
            <a:extLst>
              <a:ext uri="{FF2B5EF4-FFF2-40B4-BE49-F238E27FC236}">
                <a16:creationId xmlns:a16="http://schemas.microsoft.com/office/drawing/2014/main" id="{F88EF216-281F-B345-A111-4F57842BA1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1A0B46-D541-C84F-BB30-4778D53DD3A2}"/>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3538371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75B3BF-5338-BF4C-A7D5-54E91415894D}"/>
              </a:ext>
            </a:extLst>
          </p:cNvPr>
          <p:cNvSpPr>
            <a:spLocks noGrp="1"/>
          </p:cNvSpPr>
          <p:nvPr>
            <p:ph type="dt" sz="half" idx="10"/>
          </p:nvPr>
        </p:nvSpPr>
        <p:spPr/>
        <p:txBody>
          <a:bodyPr/>
          <a:lstStyle/>
          <a:p>
            <a:fld id="{F31AF6AF-EFE0-2445-9B2C-EA08ADCD2B2D}" type="datetimeFigureOut">
              <a:rPr lang="en-US" smtClean="0"/>
              <a:t>3/14/2022</a:t>
            </a:fld>
            <a:endParaRPr lang="en-US"/>
          </a:p>
        </p:txBody>
      </p:sp>
      <p:sp>
        <p:nvSpPr>
          <p:cNvPr id="3" name="Footer Placeholder 2">
            <a:extLst>
              <a:ext uri="{FF2B5EF4-FFF2-40B4-BE49-F238E27FC236}">
                <a16:creationId xmlns:a16="http://schemas.microsoft.com/office/drawing/2014/main" id="{5389CE03-32EF-F54B-8FF4-68367FA028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97256B-7B5A-9D4A-B151-7BFF3AA54394}"/>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24308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F88B-3B56-4C45-A456-95FD95F67F1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AC8CCF8-7BFF-A44A-B2A8-EEF9C6BDAC5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3D8C96-9E2C-5140-A8B5-988C77F1B3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78E803-23D7-C942-8E1C-5417E5B3C90A}"/>
              </a:ext>
            </a:extLst>
          </p:cNvPr>
          <p:cNvSpPr>
            <a:spLocks noGrp="1"/>
          </p:cNvSpPr>
          <p:nvPr>
            <p:ph type="dt" sz="half" idx="10"/>
          </p:nvPr>
        </p:nvSpPr>
        <p:spPr/>
        <p:txBody>
          <a:bodyPr/>
          <a:lstStyle/>
          <a:p>
            <a:fld id="{F31AF6AF-EFE0-2445-9B2C-EA08ADCD2B2D}" type="datetimeFigureOut">
              <a:rPr lang="en-US" smtClean="0"/>
              <a:t>3/14/2022</a:t>
            </a:fld>
            <a:endParaRPr lang="en-US"/>
          </a:p>
        </p:txBody>
      </p:sp>
      <p:sp>
        <p:nvSpPr>
          <p:cNvPr id="6" name="Footer Placeholder 5">
            <a:extLst>
              <a:ext uri="{FF2B5EF4-FFF2-40B4-BE49-F238E27FC236}">
                <a16:creationId xmlns:a16="http://schemas.microsoft.com/office/drawing/2014/main" id="{B551D3D7-787A-E240-8202-C647CAC002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FB9EB-79DE-CF4E-BA8F-9C151575421B}"/>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7713503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B59D1-F0EE-4A43-97F2-A868DE63493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01A32F7-A5FB-7442-AEFB-54ABF98FBE9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55ACA26-541D-2644-BAEA-793D4A8236A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8DA2F05-D218-694A-BD1C-5298140230BC}"/>
              </a:ext>
            </a:extLst>
          </p:cNvPr>
          <p:cNvSpPr>
            <a:spLocks noGrp="1"/>
          </p:cNvSpPr>
          <p:nvPr>
            <p:ph type="dt" sz="half" idx="10"/>
          </p:nvPr>
        </p:nvSpPr>
        <p:spPr/>
        <p:txBody>
          <a:bodyPr/>
          <a:lstStyle/>
          <a:p>
            <a:fld id="{F31AF6AF-EFE0-2445-9B2C-EA08ADCD2B2D}" type="datetimeFigureOut">
              <a:rPr lang="en-US" smtClean="0"/>
              <a:t>3/14/2022</a:t>
            </a:fld>
            <a:endParaRPr lang="en-US"/>
          </a:p>
        </p:txBody>
      </p:sp>
      <p:sp>
        <p:nvSpPr>
          <p:cNvPr id="6" name="Footer Placeholder 5">
            <a:extLst>
              <a:ext uri="{FF2B5EF4-FFF2-40B4-BE49-F238E27FC236}">
                <a16:creationId xmlns:a16="http://schemas.microsoft.com/office/drawing/2014/main" id="{0AEA6908-8E1E-F54E-98DC-DD42C3739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57FB9-584E-5D4C-BE1C-1DF52F48303A}"/>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0783580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D75777-4941-844A-8F6A-9B237AF6235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767CFE-C872-BC44-86F6-01299D0AE85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E72AB-2EC5-354C-8F5E-8CB02C6F1DA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31AF6AF-EFE0-2445-9B2C-EA08ADCD2B2D}" type="datetimeFigureOut">
              <a:rPr lang="en-US" smtClean="0"/>
              <a:t>3/14/2022</a:t>
            </a:fld>
            <a:endParaRPr lang="en-US"/>
          </a:p>
        </p:txBody>
      </p:sp>
      <p:sp>
        <p:nvSpPr>
          <p:cNvPr id="5" name="Footer Placeholder 4">
            <a:extLst>
              <a:ext uri="{FF2B5EF4-FFF2-40B4-BE49-F238E27FC236}">
                <a16:creationId xmlns:a16="http://schemas.microsoft.com/office/drawing/2014/main" id="{8901258C-A918-7A48-95D4-01DE9D16D9B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310EEE-02F2-6349-8131-D8046713526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21621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mailto:esmail@psu.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mailto:catalog@psu.ed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s://www.registrar.psu.edu/faculty-staff/scheduling/index.cfm" TargetMode="External"/><Relationship Id="rId5" Type="http://schemas.openxmlformats.org/officeDocument/2006/relationships/hyperlink" Target="mailto:registrar@psu.edu" TargetMode="External"/><Relationship Id="rId4" Type="http://schemas.openxmlformats.org/officeDocument/2006/relationships/hyperlink" Target="mailto:esmail@psu.ed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182" r="3300"/>
          <a:stretch/>
        </p:blipFill>
        <p:spPr>
          <a:xfrm rot="240000">
            <a:off x="4753392" y="-47188"/>
            <a:ext cx="4498042" cy="2811780"/>
          </a:xfrm>
          <a:prstGeom prst="rect">
            <a:avLst/>
          </a:prstGeom>
          <a:effectLst>
            <a:softEdge rad="330200"/>
          </a:effectLst>
          <a:scene3d>
            <a:camera prst="orthographicFront"/>
            <a:lightRig rig="threePt" dir="t"/>
          </a:scene3d>
          <a:sp3d prstMaterial="powder"/>
        </p:spPr>
      </p:pic>
      <p:sp>
        <p:nvSpPr>
          <p:cNvPr id="20" name="Rectangle 19"/>
          <p:cNvSpPr/>
          <p:nvPr/>
        </p:nvSpPr>
        <p:spPr>
          <a:xfrm>
            <a:off x="-1683" y="2722565"/>
            <a:ext cx="9144000" cy="246102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683" y="1"/>
            <a:ext cx="9144000" cy="2682479"/>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ubtitle 2"/>
          <p:cNvSpPr>
            <a:spLocks noGrp="1"/>
          </p:cNvSpPr>
          <p:nvPr>
            <p:ph type="subTitle" idx="1"/>
          </p:nvPr>
        </p:nvSpPr>
        <p:spPr>
          <a:xfrm>
            <a:off x="377504" y="2843604"/>
            <a:ext cx="8555982" cy="1107000"/>
          </a:xfrm>
        </p:spPr>
        <p:txBody>
          <a:bodyPr>
            <a:normAutofit fontScale="77500" lnSpcReduction="20000"/>
          </a:bodyPr>
          <a:lstStyle/>
          <a:p>
            <a:pPr algn="r">
              <a:lnSpc>
                <a:spcPct val="130000"/>
              </a:lnSpc>
            </a:pPr>
            <a:r>
              <a:rPr lang="en-US" sz="2400" b="1" dirty="0">
                <a:latin typeface="Franklin Gothic Book" panose="020B0503020102020204" pitchFamily="34" charset="0"/>
              </a:rPr>
              <a:t>Tryphena Miska, Associate Registrar, Curriculum, Scheduling, &amp; Academic Records</a:t>
            </a:r>
          </a:p>
          <a:p>
            <a:pPr algn="r">
              <a:lnSpc>
                <a:spcPct val="130000"/>
              </a:lnSpc>
            </a:pPr>
            <a:r>
              <a:rPr lang="en-US" sz="2400" b="1" dirty="0">
                <a:latin typeface="Franklin Gothic Book" panose="020B0503020102020204" pitchFamily="34" charset="0"/>
              </a:rPr>
              <a:t>Cortney Gruneberg, Assistant Registrar, Curriculum and Scheduling</a:t>
            </a:r>
          </a:p>
          <a:p>
            <a:pPr algn="r">
              <a:lnSpc>
                <a:spcPct val="130000"/>
              </a:lnSpc>
            </a:pPr>
            <a:endParaRPr lang="en-US" sz="2400" b="1" dirty="0">
              <a:latin typeface="Franklin Gothic Book" panose="020B0503020102020204" pitchFamily="34" charset="0"/>
            </a:endParaRPr>
          </a:p>
          <a:p>
            <a:pPr algn="l"/>
            <a:endParaRPr lang="en-US" sz="2400" b="1" dirty="0">
              <a:latin typeface="Franklin Gothic Book" panose="020B0503020102020204" pitchFamily="34" charset="0"/>
            </a:endParaRPr>
          </a:p>
        </p:txBody>
      </p:sp>
      <p:sp>
        <p:nvSpPr>
          <p:cNvPr id="19" name="TextBox 18"/>
          <p:cNvSpPr txBox="1"/>
          <p:nvPr/>
        </p:nvSpPr>
        <p:spPr>
          <a:xfrm>
            <a:off x="6593682" y="4559468"/>
            <a:ext cx="2339804" cy="369332"/>
          </a:xfrm>
          <a:prstGeom prst="rect">
            <a:avLst/>
          </a:prstGeom>
          <a:noFill/>
        </p:spPr>
        <p:txBody>
          <a:bodyPr wrap="square" rtlCol="0">
            <a:spAutoFit/>
          </a:bodyPr>
          <a:lstStyle/>
          <a:p>
            <a:pPr algn="r"/>
            <a:r>
              <a:rPr lang="en-US" b="1" dirty="0">
                <a:solidFill>
                  <a:srgbClr val="1E407C"/>
                </a:solidFill>
              </a:rPr>
              <a:t>www.registrar.psu.edu</a:t>
            </a:r>
          </a:p>
        </p:txBody>
      </p:sp>
      <p:cxnSp>
        <p:nvCxnSpPr>
          <p:cNvPr id="29" name="Straight Connector 28"/>
          <p:cNvCxnSpPr/>
          <p:nvPr/>
        </p:nvCxnSpPr>
        <p:spPr>
          <a:xfrm>
            <a:off x="0" y="2722565"/>
            <a:ext cx="9144000" cy="0"/>
          </a:xfrm>
          <a:prstGeom prst="line">
            <a:avLst/>
          </a:prstGeom>
          <a:ln w="111125"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271462" y="457201"/>
            <a:ext cx="8013744" cy="1777540"/>
          </a:xfrm>
        </p:spPr>
        <p:txBody>
          <a:bodyPr anchor="t" anchorCtr="0">
            <a:noAutofit/>
          </a:bodyPr>
          <a:lstStyle/>
          <a:p>
            <a:pPr algn="l"/>
            <a:r>
              <a:rPr lang="en-US" b="1" dirty="0">
                <a:solidFill>
                  <a:schemeClr val="bg1">
                    <a:lumMod val="95000"/>
                  </a:schemeClr>
                </a:solidFill>
                <a:latin typeface="Franklin Gothic Book" panose="020B0503020102020204" pitchFamily="34" charset="0"/>
                <a:ea typeface="Tahoma" panose="020B0604030504040204" pitchFamily="34" charset="0"/>
                <a:cs typeface="Tahoma" panose="020B0604030504040204" pitchFamily="34" charset="0"/>
              </a:rPr>
              <a:t>Spring 2022</a:t>
            </a:r>
            <a:br>
              <a:rPr lang="en-US" b="1" dirty="0">
                <a:solidFill>
                  <a:schemeClr val="bg1">
                    <a:lumMod val="95000"/>
                  </a:schemeClr>
                </a:solidFill>
                <a:latin typeface="Franklin Gothic Book" panose="020B0503020102020204" pitchFamily="34" charset="0"/>
                <a:ea typeface="Tahoma" panose="020B0604030504040204" pitchFamily="34" charset="0"/>
                <a:cs typeface="Tahoma" panose="020B0604030504040204" pitchFamily="34" charset="0"/>
              </a:rPr>
            </a:br>
            <a:r>
              <a:rPr lang="en-US" b="1" dirty="0">
                <a:solidFill>
                  <a:schemeClr val="bg1">
                    <a:lumMod val="95000"/>
                  </a:schemeClr>
                </a:solidFill>
                <a:latin typeface="Franklin Gothic Book" panose="020B0503020102020204" pitchFamily="34" charset="0"/>
                <a:ea typeface="Tahoma" panose="020B0604030504040204" pitchFamily="34" charset="0"/>
                <a:cs typeface="Tahoma" panose="020B0604030504040204" pitchFamily="34" charset="0"/>
              </a:rPr>
              <a:t>Academic Schedulers Meeting</a:t>
            </a:r>
          </a:p>
        </p:txBody>
      </p:sp>
      <p:grpSp>
        <p:nvGrpSpPr>
          <p:cNvPr id="11" name="Group 10"/>
          <p:cNvGrpSpPr/>
          <p:nvPr/>
        </p:nvGrpSpPr>
        <p:grpSpPr>
          <a:xfrm>
            <a:off x="150876" y="4177817"/>
            <a:ext cx="3698712" cy="845391"/>
            <a:chOff x="1837428" y="3800594"/>
            <a:chExt cx="4931616" cy="1127189"/>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35789" t="23400" r="8796" b="42664"/>
            <a:stretch/>
          </p:blipFill>
          <p:spPr>
            <a:xfrm>
              <a:off x="2700070" y="3807712"/>
              <a:ext cx="1771694" cy="496824"/>
            </a:xfrm>
            <a:prstGeom prst="rect">
              <a:avLst/>
            </a:prstGeom>
          </p:spPr>
        </p:pic>
        <p:sp>
          <p:nvSpPr>
            <p:cNvPr id="14" name="TextBox 13"/>
            <p:cNvSpPr txBox="1"/>
            <p:nvPr/>
          </p:nvSpPr>
          <p:spPr>
            <a:xfrm>
              <a:off x="2645620" y="4204337"/>
              <a:ext cx="4123424" cy="723446"/>
            </a:xfrm>
            <a:prstGeom prst="rect">
              <a:avLst/>
            </a:prstGeom>
            <a:noFill/>
          </p:spPr>
          <p:txBody>
            <a:bodyPr wrap="square" rtlCol="0">
              <a:spAutoFit/>
            </a:bodyPr>
            <a:lstStyle/>
            <a:p>
              <a:r>
                <a:rPr lang="en-US" sz="1463" dirty="0">
                  <a:solidFill>
                    <a:srgbClr val="1E407C"/>
                  </a:solidFill>
                  <a:latin typeface="Segoe UI" panose="020B0502040204020203" pitchFamily="34" charset="0"/>
                  <a:cs typeface="Segoe UI" panose="020B0502040204020203" pitchFamily="34" charset="0"/>
                </a:rPr>
                <a:t>Office of the </a:t>
              </a:r>
              <a:br>
                <a:rPr lang="en-US" sz="1463" dirty="0">
                  <a:solidFill>
                    <a:srgbClr val="1E407C"/>
                  </a:solidFill>
                  <a:latin typeface="Segoe UI" panose="020B0502040204020203" pitchFamily="34" charset="0"/>
                  <a:cs typeface="Segoe UI" panose="020B0502040204020203" pitchFamily="34" charset="0"/>
                </a:rPr>
              </a:br>
              <a:r>
                <a:rPr lang="en-US" sz="1463" dirty="0">
                  <a:solidFill>
                    <a:srgbClr val="1E407C"/>
                  </a:solidFill>
                  <a:latin typeface="Segoe UI" panose="020B0502040204020203" pitchFamily="34" charset="0"/>
                  <a:cs typeface="Segoe UI" panose="020B0502040204020203" pitchFamily="34" charset="0"/>
                </a:rPr>
                <a:t>University Registrar</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6860" t="14883" r="63820" b="19806"/>
            <a:stretch/>
          </p:blipFill>
          <p:spPr>
            <a:xfrm>
              <a:off x="1837428" y="3800594"/>
              <a:ext cx="862642" cy="879894"/>
            </a:xfrm>
            <a:prstGeom prst="rect">
              <a:avLst/>
            </a:prstGeom>
          </p:spPr>
        </p:pic>
      </p:grpSp>
    </p:spTree>
    <p:extLst>
      <p:ext uri="{BB962C8B-B14F-4D97-AF65-F5344CB8AC3E}">
        <p14:creationId xmlns:p14="http://schemas.microsoft.com/office/powerpoint/2010/main" val="328067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Shape 114"/>
        <p:cNvGrpSpPr/>
        <p:nvPr/>
      </p:nvGrpSpPr>
      <p:grpSpPr>
        <a:xfrm>
          <a:off x="0" y="0"/>
          <a:ext cx="0" cy="0"/>
          <a:chOff x="0" y="0"/>
          <a:chExt cx="0" cy="0"/>
        </a:xfrm>
      </p:grpSpPr>
      <p:sp>
        <p:nvSpPr>
          <p:cNvPr id="124" name="Rectangle 123">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93"/>
            <a:ext cx="9144000" cy="5145993"/>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51435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51435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8" name="Shape 118"/>
          <p:cNvPicPr preferRelativeResize="0"/>
          <p:nvPr/>
        </p:nvPicPr>
        <p:blipFill rotWithShape="1">
          <a:blip r:embed="rId3">
            <a:alphaModFix/>
          </a:blip>
          <a:srcRect r="38084"/>
          <a:stretch/>
        </p:blipFill>
        <p:spPr>
          <a:xfrm>
            <a:off x="628650" y="1536700"/>
            <a:ext cx="3390900" cy="3073400"/>
          </a:xfrm>
          <a:prstGeom prst="rect">
            <a:avLst/>
          </a:prstGeom>
        </p:spPr>
      </p:pic>
      <p:sp>
        <p:nvSpPr>
          <p:cNvPr id="116" name="Shape 116"/>
          <p:cNvSpPr txBox="1"/>
          <p:nvPr/>
        </p:nvSpPr>
        <p:spPr>
          <a:xfrm>
            <a:off x="628650" y="3995738"/>
            <a:ext cx="3390900" cy="614363"/>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600"/>
              </a:spcAft>
              <a:buNone/>
            </a:pPr>
            <a:r>
              <a:rPr lang="en-US" sz="1300">
                <a:solidFill>
                  <a:srgbClr val="FFFFFF"/>
                </a:solidFill>
              </a:rPr>
              <a:t>Moore 127 - Seats 40</a:t>
            </a:r>
          </a:p>
        </p:txBody>
      </p:sp>
      <p:pic>
        <p:nvPicPr>
          <p:cNvPr id="119" name="Shape 119"/>
          <p:cNvPicPr preferRelativeResize="0"/>
          <p:nvPr/>
        </p:nvPicPr>
        <p:blipFill rotWithShape="1">
          <a:blip r:embed="rId4">
            <a:alphaModFix/>
          </a:blip>
          <a:srcRect l="5421" r="12307"/>
          <a:stretch/>
        </p:blipFill>
        <p:spPr>
          <a:xfrm>
            <a:off x="4090988" y="1536700"/>
            <a:ext cx="4424363" cy="3073400"/>
          </a:xfrm>
          <a:prstGeom prst="rect">
            <a:avLst/>
          </a:prstGeom>
        </p:spPr>
      </p:pic>
      <p:sp>
        <p:nvSpPr>
          <p:cNvPr id="117" name="Shape 117"/>
          <p:cNvSpPr txBox="1"/>
          <p:nvPr/>
        </p:nvSpPr>
        <p:spPr>
          <a:xfrm>
            <a:off x="4090988" y="3995738"/>
            <a:ext cx="4424363" cy="614363"/>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600"/>
              </a:spcAft>
              <a:buNone/>
            </a:pPr>
            <a:r>
              <a:rPr lang="en-US" sz="1300">
                <a:solidFill>
                  <a:srgbClr val="FFFFFF"/>
                </a:solidFill>
              </a:rPr>
              <a:t>Osmond 207 - Seats 46</a:t>
            </a:r>
          </a:p>
        </p:txBody>
      </p:sp>
      <p:sp>
        <p:nvSpPr>
          <p:cNvPr id="7" name="Shape 106">
            <a:extLst>
              <a:ext uri="{FF2B5EF4-FFF2-40B4-BE49-F238E27FC236}">
                <a16:creationId xmlns:a16="http://schemas.microsoft.com/office/drawing/2014/main" id="{2A9A2095-F2F5-A549-A83C-2988993C9094}"/>
              </a:ext>
            </a:extLst>
          </p:cNvPr>
          <p:cNvSpPr txBox="1">
            <a:spLocks noGrp="1"/>
          </p:cNvSpPr>
          <p:nvPr>
            <p:ph type="title"/>
          </p:nvPr>
        </p:nvSpPr>
        <p:spPr>
          <a:xfrm>
            <a:off x="624751" y="273843"/>
            <a:ext cx="7890527" cy="994173"/>
          </a:xfrm>
          <a:prstGeom prst="rect">
            <a:avLst/>
          </a:prstGeom>
        </p:spPr>
        <p:txBody>
          <a:bodyPr spcFirstLastPara="1" vert="horz" lIns="91440" tIns="45720" rIns="91440" bIns="45720" rtlCol="0" anchor="ctr" anchorCtr="0">
            <a:normAutofit/>
          </a:bodyPr>
          <a:lstStyle/>
          <a:p>
            <a:pPr marL="0" lvl="0" indent="0" defTabSz="914400">
              <a:spcAft>
                <a:spcPts val="0"/>
              </a:spcAft>
            </a:pPr>
            <a:r>
              <a:rPr lang="en-US" sz="4400" kern="1200">
                <a:solidFill>
                  <a:schemeClr val="tx1"/>
                </a:solidFill>
                <a:latin typeface="+mj-lt"/>
                <a:ea typeface="+mj-ea"/>
                <a:cs typeface="+mj-cs"/>
              </a:rPr>
              <a:t>Other flexible spaces, continued</a:t>
            </a:r>
          </a:p>
        </p:txBody>
      </p:sp>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23"/>
        <p:cNvGrpSpPr/>
        <p:nvPr/>
      </p:nvGrpSpPr>
      <p:grpSpPr>
        <a:xfrm>
          <a:off x="0" y="0"/>
          <a:ext cx="0" cy="0"/>
          <a:chOff x="0" y="0"/>
          <a:chExt cx="0" cy="0"/>
        </a:xfrm>
      </p:grpSpPr>
      <p:sp>
        <p:nvSpPr>
          <p:cNvPr id="132" name="Rectangle 131">
            <a:extLst>
              <a:ext uri="{FF2B5EF4-FFF2-40B4-BE49-F238E27FC236}">
                <a16:creationId xmlns:a16="http://schemas.microsoft.com/office/drawing/2014/main" id="{95724071-AC7B-4A67-934B-CD7F90745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
            <a:ext cx="9143999" cy="13919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Shape 127"/>
          <p:cNvPicPr preferRelativeResize="0"/>
          <p:nvPr/>
        </p:nvPicPr>
        <p:blipFill>
          <a:blip r:embed="rId3">
            <a:alphaModFix/>
          </a:blip>
          <a:stretch>
            <a:fillRect/>
          </a:stretch>
        </p:blipFill>
        <p:spPr>
          <a:xfrm>
            <a:off x="628650" y="1958975"/>
            <a:ext cx="3476625" cy="2589213"/>
          </a:xfrm>
          <a:prstGeom prst="rect">
            <a:avLst/>
          </a:prstGeom>
        </p:spPr>
      </p:pic>
      <p:sp>
        <p:nvSpPr>
          <p:cNvPr id="125" name="Shape 125"/>
          <p:cNvSpPr txBox="1"/>
          <p:nvPr/>
        </p:nvSpPr>
        <p:spPr>
          <a:xfrm>
            <a:off x="628650" y="4030663"/>
            <a:ext cx="3476625" cy="517525"/>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600"/>
              </a:spcAft>
              <a:buNone/>
            </a:pPr>
            <a:r>
              <a:rPr lang="en-US" sz="1300">
                <a:solidFill>
                  <a:srgbClr val="FFFFFF"/>
                </a:solidFill>
              </a:rPr>
              <a:t>BBH 22 - Seats 200</a:t>
            </a:r>
          </a:p>
        </p:txBody>
      </p:sp>
      <p:pic>
        <p:nvPicPr>
          <p:cNvPr id="3" name="Picture 2" descr="A picture containing indoor, floor, wall, ceiling&#10;&#10;Description automatically generated">
            <a:extLst>
              <a:ext uri="{FF2B5EF4-FFF2-40B4-BE49-F238E27FC236}">
                <a16:creationId xmlns:a16="http://schemas.microsoft.com/office/drawing/2014/main" id="{457B795F-48C8-1541-87DB-A0BE4CDCCF90}"/>
              </a:ext>
            </a:extLst>
          </p:cNvPr>
          <p:cNvPicPr>
            <a:picLocks noChangeAspect="1"/>
          </p:cNvPicPr>
          <p:nvPr/>
        </p:nvPicPr>
        <p:blipFill>
          <a:blip r:embed="rId4"/>
          <a:stretch>
            <a:fillRect/>
          </a:stretch>
        </p:blipFill>
        <p:spPr>
          <a:xfrm>
            <a:off x="4176713" y="1958975"/>
            <a:ext cx="4338638" cy="2589213"/>
          </a:xfrm>
          <a:prstGeom prst="rect">
            <a:avLst/>
          </a:prstGeom>
        </p:spPr>
      </p:pic>
      <p:sp>
        <p:nvSpPr>
          <p:cNvPr id="126" name="Shape 126"/>
          <p:cNvSpPr txBox="1"/>
          <p:nvPr/>
        </p:nvSpPr>
        <p:spPr>
          <a:xfrm>
            <a:off x="4176713" y="4030663"/>
            <a:ext cx="4338638" cy="517525"/>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600"/>
              </a:spcAft>
              <a:buNone/>
            </a:pPr>
            <a:r>
              <a:rPr lang="en-US" sz="1300">
                <a:solidFill>
                  <a:srgbClr val="FFFFFF"/>
                </a:solidFill>
              </a:rPr>
              <a:t>Steidle 114 - Seats 80</a:t>
            </a:r>
          </a:p>
        </p:txBody>
      </p:sp>
      <p:sp>
        <p:nvSpPr>
          <p:cNvPr id="124" name="Shape 124"/>
          <p:cNvSpPr txBox="1">
            <a:spLocks noGrp="1"/>
          </p:cNvSpPr>
          <p:nvPr>
            <p:ph type="title"/>
          </p:nvPr>
        </p:nvSpPr>
        <p:spPr>
          <a:xfrm>
            <a:off x="628650" y="273843"/>
            <a:ext cx="7886700" cy="994173"/>
          </a:xfrm>
          <a:prstGeom prst="rect">
            <a:avLst/>
          </a:prstGeom>
        </p:spPr>
        <p:txBody>
          <a:bodyPr spcFirstLastPara="1" vert="horz" lIns="91440" tIns="45720" rIns="91440" bIns="45720" rtlCol="0" anchor="ctr" anchorCtr="0">
            <a:normAutofit/>
          </a:bodyPr>
          <a:lstStyle/>
          <a:p>
            <a:pPr marL="0" lvl="0" indent="0" defTabSz="914400">
              <a:spcAft>
                <a:spcPts val="0"/>
              </a:spcAft>
            </a:pPr>
            <a:r>
              <a:rPr lang="en-US" sz="4400" kern="1200">
                <a:solidFill>
                  <a:schemeClr val="bg1"/>
                </a:solidFill>
                <a:latin typeface="+mj-lt"/>
                <a:ea typeface="+mj-ea"/>
                <a:cs typeface="+mj-cs"/>
              </a:rPr>
              <a:t>Turn to Team (Tiered classrooms)</a:t>
            </a:r>
          </a:p>
        </p:txBody>
      </p:sp>
    </p:spTree>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23"/>
        <p:cNvGrpSpPr/>
        <p:nvPr/>
      </p:nvGrpSpPr>
      <p:grpSpPr>
        <a:xfrm>
          <a:off x="0" y="0"/>
          <a:ext cx="0" cy="0"/>
          <a:chOff x="0" y="0"/>
          <a:chExt cx="0" cy="0"/>
        </a:xfrm>
      </p:grpSpPr>
      <p:cxnSp>
        <p:nvCxnSpPr>
          <p:cNvPr id="130" name="Straight Connector 129">
            <a:extLst>
              <a:ext uri="{FF2B5EF4-FFF2-40B4-BE49-F238E27FC236}">
                <a16:creationId xmlns:a16="http://schemas.microsoft.com/office/drawing/2014/main" id="{29A9ABB9-3FE5-49D5-B8B3-4489C4CE4F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3225" y="1796987"/>
            <a:ext cx="0" cy="1671637"/>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indoor, floor, conference room&#10;&#10;Description automatically generated">
            <a:extLst>
              <a:ext uri="{FF2B5EF4-FFF2-40B4-BE49-F238E27FC236}">
                <a16:creationId xmlns:a16="http://schemas.microsoft.com/office/drawing/2014/main" id="{2FE0A109-714D-0F40-ADDF-9E64BB17FC31}"/>
              </a:ext>
            </a:extLst>
          </p:cNvPr>
          <p:cNvPicPr>
            <a:picLocks noChangeAspect="1"/>
          </p:cNvPicPr>
          <p:nvPr/>
        </p:nvPicPr>
        <p:blipFill>
          <a:blip r:embed="rId3"/>
          <a:stretch>
            <a:fillRect/>
          </a:stretch>
        </p:blipFill>
        <p:spPr>
          <a:xfrm>
            <a:off x="203528" y="871655"/>
            <a:ext cx="3187482" cy="2025248"/>
          </a:xfrm>
          <a:prstGeom prst="rect">
            <a:avLst/>
          </a:prstGeom>
        </p:spPr>
      </p:pic>
      <p:sp>
        <p:nvSpPr>
          <p:cNvPr id="125" name="Shape 125"/>
          <p:cNvSpPr txBox="1"/>
          <p:nvPr/>
        </p:nvSpPr>
        <p:spPr>
          <a:xfrm>
            <a:off x="203528" y="2916620"/>
            <a:ext cx="3187481" cy="1049446"/>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600"/>
              </a:spcAft>
              <a:buNone/>
            </a:pPr>
            <a:r>
              <a:rPr lang="en-US" sz="1300">
                <a:solidFill>
                  <a:srgbClr val="FFFFFF"/>
                </a:solidFill>
              </a:rPr>
              <a:t>CBEB 001 - Seats 160</a:t>
            </a:r>
          </a:p>
        </p:txBody>
      </p:sp>
      <p:sp>
        <p:nvSpPr>
          <p:cNvPr id="124" name="Shape 124"/>
          <p:cNvSpPr txBox="1">
            <a:spLocks noGrp="1"/>
          </p:cNvSpPr>
          <p:nvPr>
            <p:ph type="title"/>
          </p:nvPr>
        </p:nvSpPr>
        <p:spPr>
          <a:xfrm>
            <a:off x="6760096" y="962025"/>
            <a:ext cx="2099930" cy="3341562"/>
          </a:xfrm>
          <a:prstGeom prst="rect">
            <a:avLst/>
          </a:prstGeom>
        </p:spPr>
        <p:txBody>
          <a:bodyPr spcFirstLastPara="1" vert="horz" lIns="91440" tIns="45720" rIns="91440" bIns="45720" rtlCol="0" anchor="ctr" anchorCtr="0">
            <a:normAutofit/>
          </a:bodyPr>
          <a:lstStyle/>
          <a:p>
            <a:pPr lvl="0" defTabSz="914400"/>
            <a:r>
              <a:rPr lang="en-US" sz="3000" kern="1200">
                <a:solidFill>
                  <a:schemeClr val="tx1"/>
                </a:solidFill>
                <a:latin typeface="+mj-lt"/>
                <a:ea typeface="+mj-ea"/>
                <a:cs typeface="+mj-cs"/>
              </a:rPr>
              <a:t>Turn to Team (Tiered classrooms)</a:t>
            </a:r>
          </a:p>
        </p:txBody>
      </p:sp>
      <p:pic>
        <p:nvPicPr>
          <p:cNvPr id="4" name="Picture 4" descr="A picture containing indoor, ceiling, conference room&#10;&#10;Description automatically generated">
            <a:extLst>
              <a:ext uri="{FF2B5EF4-FFF2-40B4-BE49-F238E27FC236}">
                <a16:creationId xmlns:a16="http://schemas.microsoft.com/office/drawing/2014/main" id="{A0551425-092E-4F10-BBEC-FC8B276A68A8}"/>
              </a:ext>
            </a:extLst>
          </p:cNvPr>
          <p:cNvPicPr>
            <a:picLocks noChangeAspect="1"/>
          </p:cNvPicPr>
          <p:nvPr/>
        </p:nvPicPr>
        <p:blipFill>
          <a:blip r:embed="rId4"/>
          <a:stretch>
            <a:fillRect/>
          </a:stretch>
        </p:blipFill>
        <p:spPr>
          <a:xfrm>
            <a:off x="3421045" y="872446"/>
            <a:ext cx="3152162" cy="2111117"/>
          </a:xfrm>
          <a:prstGeom prst="rect">
            <a:avLst/>
          </a:prstGeom>
        </p:spPr>
      </p:pic>
      <p:sp>
        <p:nvSpPr>
          <p:cNvPr id="8" name="Shape 125">
            <a:extLst>
              <a:ext uri="{FF2B5EF4-FFF2-40B4-BE49-F238E27FC236}">
                <a16:creationId xmlns:a16="http://schemas.microsoft.com/office/drawing/2014/main" id="{5ECDB80C-76B8-4E36-8431-CB49F481ACA3}"/>
              </a:ext>
            </a:extLst>
          </p:cNvPr>
          <p:cNvSpPr txBox="1"/>
          <p:nvPr/>
        </p:nvSpPr>
        <p:spPr>
          <a:xfrm>
            <a:off x="3391344" y="2916620"/>
            <a:ext cx="3187481" cy="1049446"/>
          </a:xfrm>
          <a:prstGeom prst="rect">
            <a:avLst/>
          </a:prstGeom>
          <a:solidFill>
            <a:srgbClr val="000000">
              <a:alpha val="50000"/>
            </a:srgbClr>
          </a:solidFill>
          <a:ln>
            <a:noFill/>
          </a:ln>
        </p:spPr>
        <p:txBody>
          <a:bodyPr spcFirstLastPara="1" wrap="square" lIns="91425" tIns="91425" rIns="91425" bIns="91425" anchor="ctr" anchorCtr="0">
            <a:noAutofit/>
          </a:bodyPr>
          <a:lstStyle/>
          <a:p>
            <a:pPr algn="ctr">
              <a:spcAft>
                <a:spcPts val="600"/>
              </a:spcAft>
            </a:pPr>
            <a:r>
              <a:rPr lang="en-US" sz="1300" dirty="0">
                <a:solidFill>
                  <a:srgbClr val="FFFFFF"/>
                </a:solidFill>
              </a:rPr>
              <a:t>AVBS 102 - Seats 120</a:t>
            </a:r>
          </a:p>
        </p:txBody>
      </p:sp>
    </p:spTree>
    <p:extLst>
      <p:ext uri="{BB962C8B-B14F-4D97-AF65-F5344CB8AC3E}">
        <p14:creationId xmlns:p14="http://schemas.microsoft.com/office/powerpoint/2010/main" val="122766929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93"/>
            <a:ext cx="9144000" cy="51459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32718"/>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726211"/>
            <a:ext cx="9141618" cy="3710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D2D7B-9BFB-EA4C-AEE0-9211A9D39538}"/>
              </a:ext>
            </a:extLst>
          </p:cNvPr>
          <p:cNvSpPr>
            <a:spLocks noGrp="1"/>
          </p:cNvSpPr>
          <p:nvPr>
            <p:ph type="title"/>
          </p:nvPr>
        </p:nvSpPr>
        <p:spPr>
          <a:xfrm>
            <a:off x="770239" y="31399"/>
            <a:ext cx="7950994" cy="1625043"/>
          </a:xfrm>
        </p:spPr>
        <p:txBody>
          <a:bodyPr vert="horz" lIns="91440" tIns="45720" rIns="91440" bIns="45720" rtlCol="0" anchor="b">
            <a:normAutofit/>
          </a:bodyPr>
          <a:lstStyle/>
          <a:p>
            <a:pPr algn="ctr" defTabSz="914400"/>
            <a:r>
              <a:rPr lang="en-US" sz="5000" kern="1200" dirty="0">
                <a:solidFill>
                  <a:schemeClr val="tx1"/>
                </a:solidFill>
                <a:latin typeface="+mj-lt"/>
                <a:ea typeface="+mj-ea"/>
                <a:cs typeface="+mj-cs"/>
              </a:rPr>
              <a:t>New Spaces – Coming Soon!</a:t>
            </a:r>
          </a:p>
        </p:txBody>
      </p:sp>
      <p:cxnSp>
        <p:nvCxnSpPr>
          <p:cNvPr id="13" name="Straight Connector 12">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2920945"/>
            <a:ext cx="2057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521647"/>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0A52A46-3964-3C48-A4F3-5D574595EAED}"/>
              </a:ext>
            </a:extLst>
          </p:cNvPr>
          <p:cNvSpPr txBox="1"/>
          <p:nvPr/>
        </p:nvSpPr>
        <p:spPr>
          <a:xfrm>
            <a:off x="630936" y="2993738"/>
            <a:ext cx="1267270" cy="369332"/>
          </a:xfrm>
          <a:prstGeom prst="rect">
            <a:avLst/>
          </a:prstGeom>
          <a:noFill/>
        </p:spPr>
        <p:txBody>
          <a:bodyPr wrap="none" rtlCol="0">
            <a:spAutoFit/>
          </a:bodyPr>
          <a:lstStyle/>
          <a:p>
            <a:r>
              <a:rPr lang="en-US" dirty="0" err="1"/>
              <a:t>Boucke</a:t>
            </a:r>
            <a:r>
              <a:rPr lang="en-US" dirty="0"/>
              <a:t> 304</a:t>
            </a:r>
          </a:p>
        </p:txBody>
      </p:sp>
      <p:pic>
        <p:nvPicPr>
          <p:cNvPr id="5" name="Picture 4" descr="Diagram&#10;&#10;Description automatically generated">
            <a:extLst>
              <a:ext uri="{FF2B5EF4-FFF2-40B4-BE49-F238E27FC236}">
                <a16:creationId xmlns:a16="http://schemas.microsoft.com/office/drawing/2014/main" id="{327DA32A-5EB7-E640-90CC-D60584ADBFF4}"/>
              </a:ext>
            </a:extLst>
          </p:cNvPr>
          <p:cNvPicPr>
            <a:picLocks noChangeAspect="1"/>
          </p:cNvPicPr>
          <p:nvPr/>
        </p:nvPicPr>
        <p:blipFill rotWithShape="1">
          <a:blip r:embed="rId2"/>
          <a:srcRect b="14403"/>
          <a:stretch/>
        </p:blipFill>
        <p:spPr>
          <a:xfrm>
            <a:off x="2859929" y="1630174"/>
            <a:ext cx="5861304" cy="2771516"/>
          </a:xfrm>
          <a:prstGeom prst="rect">
            <a:avLst/>
          </a:prstGeom>
        </p:spPr>
      </p:pic>
    </p:spTree>
    <p:extLst>
      <p:ext uri="{BB962C8B-B14F-4D97-AF65-F5344CB8AC3E}">
        <p14:creationId xmlns:p14="http://schemas.microsoft.com/office/powerpoint/2010/main" val="4293528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Thank you!</a:t>
            </a:r>
            <a:endParaRPr/>
          </a:p>
        </p:txBody>
      </p:sp>
      <p:sp>
        <p:nvSpPr>
          <p:cNvPr id="145" name="Shape 145"/>
          <p:cNvSpPr txBox="1">
            <a:spLocks noGrp="1"/>
          </p:cNvSpPr>
          <p:nvPr>
            <p:ph type="body" idx="1"/>
          </p:nvPr>
        </p:nvSpPr>
        <p:spPr>
          <a:xfrm>
            <a:off x="1725475" y="1162800"/>
            <a:ext cx="5372700" cy="34164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000"/>
              <a:t> Tim Linden  </a:t>
            </a:r>
            <a:endParaRPr sz="3000"/>
          </a:p>
          <a:p>
            <a:pPr marL="0" lvl="0" indent="0" algn="ctr">
              <a:spcBef>
                <a:spcPts val="1600"/>
              </a:spcBef>
              <a:spcAft>
                <a:spcPts val="0"/>
              </a:spcAft>
              <a:buNone/>
            </a:pPr>
            <a:r>
              <a:rPr lang="en" sz="3000"/>
              <a:t>Learning Spaces Coordinator   </a:t>
            </a:r>
            <a:endParaRPr sz="3000"/>
          </a:p>
          <a:p>
            <a:pPr marL="0" lvl="0" indent="0" algn="ctr">
              <a:spcBef>
                <a:spcPts val="1600"/>
              </a:spcBef>
              <a:spcAft>
                <a:spcPts val="1600"/>
              </a:spcAft>
              <a:buNone/>
            </a:pPr>
            <a:r>
              <a:rPr lang="en" sz="3000"/>
              <a:t>thl111@psu.edu</a:t>
            </a:r>
            <a:endParaRPr sz="3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1053128" y="47193"/>
            <a:ext cx="9291050"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2" y="1157309"/>
            <a:ext cx="8322469" cy="2828882"/>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t>Curriculum Management-Schedule of Classes-Maintain Schedule of Classes</a:t>
            </a:r>
          </a:p>
          <a:p>
            <a:r>
              <a:rPr lang="en-US" sz="2000" b="1" dirty="0"/>
              <a:t>Meetings Tab</a:t>
            </a:r>
          </a:p>
          <a:p>
            <a:pPr marL="285750" indent="-285750">
              <a:buFont typeface="Arial" panose="020B0604020202020204" pitchFamily="34" charset="0"/>
              <a:buChar char="•"/>
            </a:pPr>
            <a:r>
              <a:rPr lang="en-US" sz="1800" dirty="0"/>
              <a:t>Add the room characteristics needed for the class</a:t>
            </a:r>
          </a:p>
          <a:p>
            <a:pPr marL="285750" indent="-285750">
              <a:buFont typeface="Arial" panose="020B0604020202020204" pitchFamily="34" charset="0"/>
              <a:buChar char="•"/>
            </a:pPr>
            <a:r>
              <a:rPr lang="en-US" sz="1800" dirty="0"/>
              <a:t>Only enter quantity for STEC, STEC-PC, or STEC-Mac</a:t>
            </a:r>
          </a:p>
          <a:p>
            <a:pPr marL="285750" indent="-285750">
              <a:buFont typeface="Arial" panose="020B0604020202020204" pitchFamily="34" charset="0"/>
              <a:buChar char="•"/>
            </a:pPr>
            <a:r>
              <a:rPr lang="en-US" sz="1800" dirty="0"/>
              <a:t>Do not enter too many. The more you enter, the fewer rooms will be available for your use when the Optimizer runs.</a:t>
            </a:r>
          </a:p>
          <a:p>
            <a:endParaRPr lang="en-US" sz="1800" b="1" dirty="0"/>
          </a:p>
          <a:p>
            <a:endParaRPr lang="en-US" sz="1800" b="1" dirty="0"/>
          </a:p>
          <a:p>
            <a:endParaRPr lang="en-US" sz="1800" b="1" dirty="0"/>
          </a:p>
          <a:p>
            <a:endParaRPr lang="en-US" sz="1800" dirty="0"/>
          </a:p>
          <a:p>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Requesting Room Characteristics</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pic>
        <p:nvPicPr>
          <p:cNvPr id="5" name="Picture 4">
            <a:extLst>
              <a:ext uri="{FF2B5EF4-FFF2-40B4-BE49-F238E27FC236}">
                <a16:creationId xmlns:a16="http://schemas.microsoft.com/office/drawing/2014/main" id="{1C88A4E5-2BDB-4EC4-81DD-9E1D41A9C69B}"/>
              </a:ext>
            </a:extLst>
          </p:cNvPr>
          <p:cNvPicPr>
            <a:picLocks noChangeAspect="1"/>
          </p:cNvPicPr>
          <p:nvPr/>
        </p:nvPicPr>
        <p:blipFill>
          <a:blip r:embed="rId4"/>
          <a:stretch>
            <a:fillRect/>
          </a:stretch>
        </p:blipFill>
        <p:spPr>
          <a:xfrm>
            <a:off x="228600" y="2759982"/>
            <a:ext cx="8686800" cy="1181100"/>
          </a:xfrm>
          <a:prstGeom prst="rect">
            <a:avLst/>
          </a:prstGeom>
        </p:spPr>
      </p:pic>
    </p:spTree>
    <p:extLst>
      <p:ext uri="{BB962C8B-B14F-4D97-AF65-F5344CB8AC3E}">
        <p14:creationId xmlns:p14="http://schemas.microsoft.com/office/powerpoint/2010/main" val="2307974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1053128" y="47193"/>
            <a:ext cx="9291050"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2" y="1157309"/>
            <a:ext cx="8322469" cy="2828882"/>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t>Spring 2023</a:t>
            </a:r>
          </a:p>
          <a:p>
            <a:pPr marL="257175" indent="-257175">
              <a:buFont typeface="Arial" panose="020B0604020202020204" pitchFamily="34" charset="0"/>
              <a:buChar char="•"/>
            </a:pPr>
            <a:r>
              <a:rPr lang="en-US" sz="1800" dirty="0"/>
              <a:t>April 11-Class roll</a:t>
            </a:r>
          </a:p>
          <a:p>
            <a:pPr marL="257175" indent="-257175">
              <a:buFont typeface="Arial" panose="020B0604020202020204" pitchFamily="34" charset="0"/>
              <a:buChar char="•"/>
            </a:pPr>
            <a:r>
              <a:rPr lang="en-US" sz="1800" dirty="0"/>
              <a:t>June 17- Academic schedulers closed out of Spring 2023 at 5pm</a:t>
            </a:r>
          </a:p>
          <a:p>
            <a:pPr marL="257175" indent="-257175">
              <a:buFont typeface="Arial" panose="020B0604020202020204" pitchFamily="34" charset="0"/>
              <a:buChar char="•"/>
            </a:pPr>
            <a:r>
              <a:rPr lang="en-US" sz="1800" dirty="0"/>
              <a:t>June 22-Optimizer runs</a:t>
            </a:r>
          </a:p>
          <a:p>
            <a:pPr marL="257175" indent="-257175">
              <a:buFont typeface="Arial" panose="020B0604020202020204" pitchFamily="34" charset="0"/>
              <a:buChar char="•"/>
            </a:pPr>
            <a:r>
              <a:rPr lang="en-US" sz="1800" dirty="0"/>
              <a:t>July 27-Open access to Spring 2023</a:t>
            </a:r>
          </a:p>
          <a:p>
            <a:pPr marL="257175" indent="-257175">
              <a:buFont typeface="Arial" panose="020B0604020202020204" pitchFamily="34" charset="0"/>
              <a:buChar char="•"/>
            </a:pPr>
            <a:r>
              <a:rPr lang="en-US" sz="1800" dirty="0"/>
              <a:t>September 6-Publish schedule of courses</a:t>
            </a:r>
          </a:p>
          <a:p>
            <a:pPr marL="257175" indent="-257175">
              <a:buFont typeface="Arial" panose="020B0604020202020204" pitchFamily="34" charset="0"/>
              <a:buChar char="•"/>
            </a:pPr>
            <a:r>
              <a:rPr lang="en-US" sz="1800" dirty="0"/>
              <a:t>September 6-Events for Spring 2023 may be scheduled</a:t>
            </a:r>
          </a:p>
          <a:p>
            <a:pPr marL="257175" indent="-257175">
              <a:buFont typeface="Arial" panose="020B0604020202020204" pitchFamily="34" charset="0"/>
              <a:buChar char="•"/>
            </a:pPr>
            <a:r>
              <a:rPr lang="en-US" sz="1800" dirty="0"/>
              <a:t>September 21-Shopping cart opens</a:t>
            </a:r>
          </a:p>
          <a:p>
            <a:pPr marL="257175" indent="-257175">
              <a:buFont typeface="Arial" panose="020B0604020202020204" pitchFamily="34" charset="0"/>
              <a:buChar char="•"/>
            </a:pPr>
            <a:r>
              <a:rPr lang="en-US" sz="1800" dirty="0"/>
              <a:t>October 5-Priority registration begins</a:t>
            </a:r>
          </a:p>
          <a:p>
            <a:pPr marL="257175" indent="-257175">
              <a:buFont typeface="Arial" panose="020B0604020202020204" pitchFamily="34" charset="0"/>
              <a:buChar char="•"/>
            </a:pPr>
            <a:r>
              <a:rPr lang="en-US" sz="1800" dirty="0"/>
              <a:t>October 12-Regular registration begins</a:t>
            </a:r>
          </a:p>
          <a:p>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Future Semester Timelines</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Tree>
    <p:extLst>
      <p:ext uri="{BB962C8B-B14F-4D97-AF65-F5344CB8AC3E}">
        <p14:creationId xmlns:p14="http://schemas.microsoft.com/office/powerpoint/2010/main" val="3509859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940006" y="-68515"/>
            <a:ext cx="9291050"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5053" y="1123051"/>
            <a:ext cx="8322469" cy="2828882"/>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t>Summer 2023</a:t>
            </a:r>
          </a:p>
          <a:p>
            <a:pPr marL="257175" indent="-257175">
              <a:buFont typeface="Arial" panose="020B0604020202020204" pitchFamily="34" charset="0"/>
              <a:buChar char="•"/>
            </a:pPr>
            <a:r>
              <a:rPr lang="en-US" sz="1800" dirty="0"/>
              <a:t>July 11-Class roll</a:t>
            </a:r>
          </a:p>
          <a:p>
            <a:pPr marL="257175" indent="-257175">
              <a:buFont typeface="Arial" panose="020B0604020202020204" pitchFamily="34" charset="0"/>
              <a:buChar char="•"/>
            </a:pPr>
            <a:r>
              <a:rPr lang="en-US" sz="1800" dirty="0"/>
              <a:t>September 9- Academic schedulers closed out of Summer 2023 at 5pm</a:t>
            </a:r>
          </a:p>
          <a:p>
            <a:pPr marL="257175" indent="-257175">
              <a:buFont typeface="Arial" panose="020B0604020202020204" pitchFamily="34" charset="0"/>
              <a:buChar char="•"/>
            </a:pPr>
            <a:r>
              <a:rPr lang="en-US" sz="1800" dirty="0"/>
              <a:t>September 14-Optimizer runs</a:t>
            </a:r>
          </a:p>
          <a:p>
            <a:pPr marL="257175" indent="-257175">
              <a:buFont typeface="Arial" panose="020B0604020202020204" pitchFamily="34" charset="0"/>
              <a:buChar char="•"/>
            </a:pPr>
            <a:r>
              <a:rPr lang="en-US" sz="1800" dirty="0"/>
              <a:t>September 19-Open access to Summer 2023</a:t>
            </a:r>
          </a:p>
          <a:p>
            <a:pPr marL="257175" indent="-257175">
              <a:buFont typeface="Arial" panose="020B0604020202020204" pitchFamily="34" charset="0"/>
              <a:buChar char="•"/>
            </a:pPr>
            <a:r>
              <a:rPr lang="en-US" sz="1800" dirty="0"/>
              <a:t>November 14-Publish schedule of courses</a:t>
            </a:r>
          </a:p>
          <a:p>
            <a:pPr marL="257175" indent="-257175">
              <a:buFont typeface="Arial" panose="020B0604020202020204" pitchFamily="34" charset="0"/>
              <a:buChar char="•"/>
            </a:pPr>
            <a:r>
              <a:rPr lang="en-US" sz="1800" dirty="0"/>
              <a:t>November 14-Events for Summer 2023 may be scheduled</a:t>
            </a:r>
          </a:p>
          <a:p>
            <a:pPr marL="257175" indent="-257175">
              <a:buFont typeface="Arial" panose="020B0604020202020204" pitchFamily="34" charset="0"/>
              <a:buChar char="•"/>
            </a:pPr>
            <a:r>
              <a:rPr lang="en-US" sz="1800" dirty="0"/>
              <a:t>January 27-Shopping cart opens</a:t>
            </a:r>
          </a:p>
          <a:p>
            <a:pPr marL="257175" indent="-257175">
              <a:buFont typeface="Arial" panose="020B0604020202020204" pitchFamily="34" charset="0"/>
              <a:buChar char="•"/>
            </a:pPr>
            <a:r>
              <a:rPr lang="en-US" sz="1800" dirty="0"/>
              <a:t>February 1-Priority registration begins</a:t>
            </a:r>
          </a:p>
          <a:p>
            <a:pPr marL="257175" indent="-257175">
              <a:buFont typeface="Arial" panose="020B0604020202020204" pitchFamily="34" charset="0"/>
              <a:buChar char="•"/>
            </a:pPr>
            <a:r>
              <a:rPr lang="en-US" sz="1800" dirty="0"/>
              <a:t>February 2-Regular registration begins</a:t>
            </a:r>
          </a:p>
          <a:p>
            <a:pPr marL="257175" indent="-257175">
              <a:buFont typeface="Arial" panose="020B0604020202020204" pitchFamily="34" charset="0"/>
              <a:buChar char="•"/>
            </a:pPr>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Future Semester Timelines</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Tree>
    <p:extLst>
      <p:ext uri="{BB962C8B-B14F-4D97-AF65-F5344CB8AC3E}">
        <p14:creationId xmlns:p14="http://schemas.microsoft.com/office/powerpoint/2010/main" val="2213136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940006" y="-34258"/>
            <a:ext cx="9291050"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2" y="1109133"/>
            <a:ext cx="8322469" cy="2828882"/>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t>Fall 2023</a:t>
            </a:r>
          </a:p>
          <a:p>
            <a:pPr marL="257175" indent="-257175">
              <a:buFont typeface="Arial" panose="020B0604020202020204" pitchFamily="34" charset="0"/>
              <a:buChar char="•"/>
            </a:pPr>
            <a:r>
              <a:rPr lang="en-US" sz="1800" dirty="0"/>
              <a:t>September 6-Class roll</a:t>
            </a:r>
          </a:p>
          <a:p>
            <a:pPr marL="257175" indent="-257175">
              <a:buFont typeface="Arial" panose="020B0604020202020204" pitchFamily="34" charset="0"/>
              <a:buChar char="•"/>
            </a:pPr>
            <a:r>
              <a:rPr lang="en-US" sz="1800" dirty="0"/>
              <a:t>November 4-Academic schedulers closed out of Fall 2023 at 5pm</a:t>
            </a:r>
          </a:p>
          <a:p>
            <a:pPr marL="257175" indent="-257175">
              <a:buFont typeface="Arial" panose="020B0604020202020204" pitchFamily="34" charset="0"/>
              <a:buChar char="•"/>
            </a:pPr>
            <a:r>
              <a:rPr lang="en-US" sz="1800" dirty="0"/>
              <a:t>November 9-Optimizer runs</a:t>
            </a:r>
          </a:p>
          <a:p>
            <a:pPr marL="257175" indent="-257175">
              <a:buFont typeface="Arial" panose="020B0604020202020204" pitchFamily="34" charset="0"/>
              <a:buChar char="•"/>
            </a:pPr>
            <a:r>
              <a:rPr lang="en-US" sz="1800" dirty="0"/>
              <a:t>December 14-Open access to Fall 2023</a:t>
            </a:r>
          </a:p>
          <a:p>
            <a:pPr marL="257175" indent="-257175">
              <a:buFont typeface="Arial" panose="020B0604020202020204" pitchFamily="34" charset="0"/>
              <a:buChar char="•"/>
            </a:pPr>
            <a:r>
              <a:rPr lang="en-US" sz="1800" dirty="0"/>
              <a:t>February 1-Publish schedule of courses</a:t>
            </a:r>
          </a:p>
          <a:p>
            <a:pPr marL="257175" indent="-257175">
              <a:buFont typeface="Arial" panose="020B0604020202020204" pitchFamily="34" charset="0"/>
              <a:buChar char="•"/>
            </a:pPr>
            <a:r>
              <a:rPr lang="en-US" sz="1800" dirty="0"/>
              <a:t>February 1-Events for Fall 2023 may be scheduled</a:t>
            </a:r>
          </a:p>
          <a:p>
            <a:pPr marL="257175" indent="-257175">
              <a:buFont typeface="Arial" panose="020B0604020202020204" pitchFamily="34" charset="0"/>
              <a:buChar char="•"/>
            </a:pPr>
            <a:r>
              <a:rPr lang="en-US" sz="1800" dirty="0"/>
              <a:t>February 22-Shopping cart opens</a:t>
            </a:r>
          </a:p>
          <a:p>
            <a:pPr marL="257175" indent="-257175">
              <a:buFont typeface="Arial" panose="020B0604020202020204" pitchFamily="34" charset="0"/>
              <a:buChar char="•"/>
            </a:pPr>
            <a:r>
              <a:rPr lang="en-US" sz="1800" dirty="0"/>
              <a:t>March 15-Priority registration begins</a:t>
            </a:r>
          </a:p>
          <a:p>
            <a:pPr marL="257175" indent="-257175">
              <a:buFont typeface="Arial" panose="020B0604020202020204" pitchFamily="34" charset="0"/>
              <a:buChar char="•"/>
            </a:pPr>
            <a:r>
              <a:rPr lang="en-US" sz="1800" dirty="0"/>
              <a:t>March 22-Regular registration begins</a:t>
            </a:r>
          </a:p>
          <a:p>
            <a:pPr marL="257175" indent="-257175">
              <a:buFont typeface="Arial" panose="020B0604020202020204" pitchFamily="34" charset="0"/>
              <a:buChar char="•"/>
            </a:pPr>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Future Semester Timelines</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Tree>
    <p:extLst>
      <p:ext uri="{BB962C8B-B14F-4D97-AF65-F5344CB8AC3E}">
        <p14:creationId xmlns:p14="http://schemas.microsoft.com/office/powerpoint/2010/main" val="1848925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940006" y="47193"/>
            <a:ext cx="9291050"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1" y="934655"/>
            <a:ext cx="7852985" cy="2688322"/>
          </a:xfrm>
          <a:prstGeom prst="rect">
            <a:avLst/>
          </a:prstGeom>
        </p:spPr>
        <p:txBody>
          <a:bodyPr vert="horz" lIns="68580" tIns="34290" rIns="68580" bIns="34290" rtlCol="0" anchor="t" anchorCtr="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57175" indent="-257175">
              <a:buFont typeface="Arial" panose="020B0604020202020204" pitchFamily="34" charset="0"/>
              <a:buChar char="•"/>
            </a:pPr>
            <a:r>
              <a:rPr lang="en-US" sz="1800" dirty="0"/>
              <a:t>Deadline to request a final is always the Friday of the first week of classes by 5 PM for the Fall and Spring semesters:</a:t>
            </a:r>
          </a:p>
          <a:p>
            <a:endParaRPr lang="en-US" sz="1800" dirty="0"/>
          </a:p>
          <a:p>
            <a:r>
              <a:rPr lang="en-US" sz="1800" dirty="0"/>
              <a:t>Summer 2022 </a:t>
            </a:r>
          </a:p>
          <a:p>
            <a:r>
              <a:rPr lang="en-US" sz="1800" dirty="0"/>
              <a:t>6WK1 – May 18</a:t>
            </a:r>
            <a:r>
              <a:rPr lang="en-US" sz="1800" baseline="30000" dirty="0"/>
              <a:t>th</a:t>
            </a:r>
            <a:r>
              <a:rPr lang="en-US" sz="1800" dirty="0"/>
              <a:t> by 5pm</a:t>
            </a:r>
          </a:p>
          <a:p>
            <a:r>
              <a:rPr lang="en-US" sz="1800" dirty="0"/>
              <a:t>6WK2/Reg – July 1</a:t>
            </a:r>
            <a:r>
              <a:rPr lang="en-US" sz="1800" baseline="30000" dirty="0"/>
              <a:t>st</a:t>
            </a:r>
            <a:r>
              <a:rPr lang="en-US" sz="1800" dirty="0"/>
              <a:t> by 5pm		</a:t>
            </a:r>
          </a:p>
          <a:p>
            <a:endParaRPr lang="en-US" sz="1800" dirty="0"/>
          </a:p>
          <a:p>
            <a:r>
              <a:rPr lang="en-US" sz="1800" dirty="0"/>
              <a:t>Fall 2022 - August 26</a:t>
            </a:r>
            <a:r>
              <a:rPr lang="en-US" sz="1800" baseline="30000" dirty="0"/>
              <a:t>th</a:t>
            </a:r>
            <a:r>
              <a:rPr lang="en-US" sz="1800" dirty="0"/>
              <a:t> by 5pm	</a:t>
            </a:r>
          </a:p>
          <a:p>
            <a:r>
              <a:rPr lang="en-US" sz="1800" dirty="0"/>
              <a:t>Spring 2023 - January 13</a:t>
            </a:r>
            <a:r>
              <a:rPr lang="en-US" sz="1800" baseline="30000" dirty="0"/>
              <a:t>th</a:t>
            </a:r>
            <a:r>
              <a:rPr lang="en-US" sz="1800" dirty="0"/>
              <a:t> by 5pm 	</a:t>
            </a:r>
          </a:p>
          <a:p>
            <a:r>
              <a:rPr lang="en-US" sz="1800" b="1" dirty="0"/>
              <a:t>	</a:t>
            </a:r>
          </a:p>
          <a:p>
            <a:pPr marL="257175" indent="-257175">
              <a:buFont typeface="Arial" panose="020B0604020202020204" pitchFamily="34" charset="0"/>
              <a:buChar char="•"/>
            </a:pPr>
            <a:r>
              <a:rPr lang="en-US" sz="1800" dirty="0"/>
              <a:t>Requests do not roll, every final is defaulted to “Not Specified”, so finals need to be requested every semester.</a:t>
            </a:r>
          </a:p>
          <a:p>
            <a:pPr marL="257175" indent="-257175">
              <a:buFont typeface="Arial" panose="020B0604020202020204" pitchFamily="34" charset="0"/>
              <a:buChar char="•"/>
            </a:pPr>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Final Exams</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Tree>
    <p:extLst>
      <p:ext uri="{BB962C8B-B14F-4D97-AF65-F5344CB8AC3E}">
        <p14:creationId xmlns:p14="http://schemas.microsoft.com/office/powerpoint/2010/main" val="1487310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1241215" y="47193"/>
            <a:ext cx="9480901"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2" y="1004770"/>
            <a:ext cx="8322469" cy="2828882"/>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57175" indent="-257175">
              <a:buFont typeface="Arial" panose="020B0604020202020204" pitchFamily="34" charset="0"/>
              <a:buChar char="•"/>
            </a:pPr>
            <a:r>
              <a:rPr lang="en-US" sz="1800" dirty="0"/>
              <a:t>ALC Classrooms</a:t>
            </a:r>
          </a:p>
          <a:p>
            <a:pPr marL="257175" indent="-257175">
              <a:buFont typeface="Arial" panose="020B0604020202020204" pitchFamily="34" charset="0"/>
              <a:buChar char="•"/>
            </a:pPr>
            <a:r>
              <a:rPr lang="en-US" sz="1800" dirty="0"/>
              <a:t>Requesting Room Characteristics</a:t>
            </a:r>
          </a:p>
          <a:p>
            <a:pPr marL="257175" indent="-257175">
              <a:buFont typeface="Arial" panose="020B0604020202020204" pitchFamily="34" charset="0"/>
              <a:buChar char="•"/>
            </a:pPr>
            <a:r>
              <a:rPr lang="en-US" sz="1800" dirty="0"/>
              <a:t>Timelines</a:t>
            </a:r>
          </a:p>
          <a:p>
            <a:pPr marL="257175" indent="-257175">
              <a:buFont typeface="Arial" panose="020B0604020202020204" pitchFamily="34" charset="0"/>
              <a:buChar char="•"/>
            </a:pPr>
            <a:r>
              <a:rPr lang="en-US" sz="1800" dirty="0"/>
              <a:t>Final Exams</a:t>
            </a:r>
          </a:p>
          <a:p>
            <a:pPr marL="257175" indent="-257175">
              <a:buFont typeface="Arial" panose="020B0604020202020204" pitchFamily="34" charset="0"/>
              <a:buChar char="•"/>
            </a:pPr>
            <a:r>
              <a:rPr lang="en-US" sz="1800" dirty="0"/>
              <a:t>Evening Exams</a:t>
            </a:r>
          </a:p>
          <a:p>
            <a:pPr marL="257175" indent="-257175">
              <a:buFont typeface="Arial" panose="020B0604020202020204" pitchFamily="34" charset="0"/>
              <a:buChar char="•"/>
            </a:pPr>
            <a:r>
              <a:rPr lang="en-US" sz="1800" dirty="0"/>
              <a:t>Course Catalog</a:t>
            </a:r>
          </a:p>
          <a:p>
            <a:pPr marL="257175" indent="-257175">
              <a:buFont typeface="Arial" panose="020B0604020202020204" pitchFamily="34" charset="0"/>
              <a:buChar char="•"/>
            </a:pPr>
            <a:r>
              <a:rPr lang="en-US" sz="1800" dirty="0"/>
              <a:t>Pay Detail/Workload</a:t>
            </a:r>
          </a:p>
          <a:p>
            <a:pPr marL="257175" indent="-257175">
              <a:buFont typeface="Arial" panose="020B0604020202020204" pitchFamily="34" charset="0"/>
              <a:buChar char="•"/>
            </a:pPr>
            <a:r>
              <a:rPr lang="en-US" sz="1800" dirty="0"/>
              <a:t>25Live Reserve vs. Reserve Available</a:t>
            </a:r>
          </a:p>
          <a:p>
            <a:pPr marL="257175" indent="-257175">
              <a:buFont typeface="Arial" panose="020B0604020202020204" pitchFamily="34" charset="0"/>
              <a:buChar char="•"/>
            </a:pPr>
            <a:r>
              <a:rPr lang="en-US" sz="1800" dirty="0"/>
              <a:t>Optimizer</a:t>
            </a:r>
          </a:p>
          <a:p>
            <a:pPr marL="257175" indent="-257175">
              <a:buFont typeface="Arial" panose="020B0604020202020204" pitchFamily="34" charset="0"/>
              <a:buChar char="•"/>
            </a:pPr>
            <a:r>
              <a:rPr lang="en-US" sz="1800" dirty="0"/>
              <a:t>Contacts</a:t>
            </a:r>
          </a:p>
          <a:p>
            <a:endParaRPr lang="en-US" sz="1800" dirty="0"/>
          </a:p>
          <a:p>
            <a:endParaRPr lang="en-US" sz="1800" dirty="0"/>
          </a:p>
          <a:p>
            <a:endParaRPr lang="en-US" sz="1800" dirty="0"/>
          </a:p>
          <a:p>
            <a:endParaRPr lang="en-US" sz="1800" dirty="0"/>
          </a:p>
          <a:p>
            <a:pPr marL="257175" indent="-257175">
              <a:buFont typeface="Arial" panose="020B0604020202020204" pitchFamily="34" charset="0"/>
              <a:buChar char="•"/>
            </a:pPr>
            <a:endParaRPr lang="en-US" sz="1800" dirty="0"/>
          </a:p>
          <a:p>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Agenda</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Tree>
    <p:extLst>
      <p:ext uri="{BB962C8B-B14F-4D97-AF65-F5344CB8AC3E}">
        <p14:creationId xmlns:p14="http://schemas.microsoft.com/office/powerpoint/2010/main" val="613004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832948" y="43175"/>
            <a:ext cx="9144000"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2" y="854639"/>
            <a:ext cx="8322469" cy="3387183"/>
          </a:xfrm>
          <a:prstGeom prst="rect">
            <a:avLst/>
          </a:prstGeom>
        </p:spPr>
        <p:txBody>
          <a:bodyPr vert="horz" lIns="68580" tIns="34290" rIns="68580" bIns="34290" rtlCol="0" anchor="t" anchorCtr="0">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500" b="1" dirty="0"/>
              <a:t>Requesting finals:</a:t>
            </a:r>
          </a:p>
          <a:p>
            <a:r>
              <a:rPr lang="en-US" sz="1500" b="1" dirty="0"/>
              <a:t>Curriculum Management-Schedule of Classes-Adjust Class Associations (Class Components tab)</a:t>
            </a:r>
          </a:p>
          <a:p>
            <a:endParaRPr lang="en-US" sz="1800" b="1" dirty="0"/>
          </a:p>
          <a:p>
            <a:endParaRPr lang="en-US" sz="1800" dirty="0"/>
          </a:p>
          <a:p>
            <a:endParaRPr lang="en-US" sz="1800" b="1" dirty="0"/>
          </a:p>
          <a:p>
            <a:endParaRPr lang="en-US" sz="1500" b="1" dirty="0"/>
          </a:p>
          <a:p>
            <a:endParaRPr lang="en-US" sz="1500" b="1" dirty="0"/>
          </a:p>
          <a:p>
            <a:endParaRPr lang="en-US" sz="1500" b="1" dirty="0"/>
          </a:p>
          <a:p>
            <a:endParaRPr lang="en-US" sz="1500" b="1" dirty="0"/>
          </a:p>
          <a:p>
            <a:endParaRPr lang="en-US" sz="1500" b="1" dirty="0"/>
          </a:p>
          <a:p>
            <a:endParaRPr lang="en-US" sz="1500" b="1" dirty="0"/>
          </a:p>
          <a:p>
            <a:endParaRPr lang="en-US" sz="1500" b="1" dirty="0"/>
          </a:p>
          <a:p>
            <a:endParaRPr lang="en-US" sz="1500" b="1" dirty="0"/>
          </a:p>
          <a:p>
            <a:endParaRPr lang="en-US" sz="1500" b="1" dirty="0"/>
          </a:p>
          <a:p>
            <a:r>
              <a:rPr lang="en-US" sz="1500" b="1" dirty="0"/>
              <a:t>ITEC</a:t>
            </a:r>
            <a:r>
              <a:rPr lang="en-US" sz="1500" dirty="0"/>
              <a:t>-This means you are requesting a final and you want it in an ITEC room.</a:t>
            </a:r>
          </a:p>
          <a:p>
            <a:r>
              <a:rPr lang="en-US" sz="1500" b="1" dirty="0"/>
              <a:t>No</a:t>
            </a:r>
            <a:r>
              <a:rPr lang="en-US" sz="1500" dirty="0"/>
              <a:t>-This means you are not going to offer a final during finals week.</a:t>
            </a:r>
          </a:p>
          <a:p>
            <a:r>
              <a:rPr lang="en-US" sz="1500" b="1" dirty="0"/>
              <a:t>Remote Asynchronous </a:t>
            </a:r>
            <a:r>
              <a:rPr lang="en-US" sz="1500" dirty="0"/>
              <a:t>– To have an open WEB final during a specific day.</a:t>
            </a:r>
          </a:p>
          <a:p>
            <a:r>
              <a:rPr lang="en-US" sz="1500" b="1" dirty="0"/>
              <a:t>Remote Synchronous </a:t>
            </a:r>
            <a:r>
              <a:rPr lang="en-US" sz="1500" dirty="0"/>
              <a:t>– To have a WEB final on a specific day and time.</a:t>
            </a:r>
          </a:p>
          <a:p>
            <a:r>
              <a:rPr lang="en-US" sz="1500" b="1" dirty="0"/>
              <a:t>STEC</a:t>
            </a:r>
            <a:r>
              <a:rPr lang="en-US" sz="1500" dirty="0"/>
              <a:t>-This means you are requesting a final and you want it in an STEC room (not the same as eTesting and is not a secured browser).</a:t>
            </a:r>
          </a:p>
          <a:p>
            <a:r>
              <a:rPr lang="en-US" sz="1500" b="1" dirty="0"/>
              <a:t>VTEC</a:t>
            </a:r>
            <a:r>
              <a:rPr lang="en-US" sz="1500" dirty="0"/>
              <a:t>-This means you are requesting a final and you want it in a VTEC room.</a:t>
            </a:r>
          </a:p>
          <a:p>
            <a:r>
              <a:rPr lang="en-US" sz="1500" b="1" dirty="0"/>
              <a:t>Yes</a:t>
            </a:r>
            <a:r>
              <a:rPr lang="en-US" sz="1500" dirty="0"/>
              <a:t>-This means you want a final and you don’t have a room preference.</a:t>
            </a:r>
          </a:p>
          <a:p>
            <a:r>
              <a:rPr lang="en-US" sz="1500" b="1" dirty="0"/>
              <a:t>eTesting</a:t>
            </a:r>
            <a:r>
              <a:rPr lang="en-US" sz="1500" dirty="0"/>
              <a:t>-This means you are requesting an eTesting final </a:t>
            </a:r>
            <a:r>
              <a:rPr lang="en-US" sz="1500" b="1" dirty="0"/>
              <a:t>(remember, you cannot request an eTesting final unless your class had a test in the Testing Center during the regular semester and the class must be UGRD).</a:t>
            </a:r>
          </a:p>
          <a:p>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Finals Reminder</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pic>
        <p:nvPicPr>
          <p:cNvPr id="5" name="Picture 4">
            <a:extLst>
              <a:ext uri="{FF2B5EF4-FFF2-40B4-BE49-F238E27FC236}">
                <a16:creationId xmlns:a16="http://schemas.microsoft.com/office/drawing/2014/main" id="{5766DF08-4149-4160-8287-81B9A6E5E65A}"/>
              </a:ext>
            </a:extLst>
          </p:cNvPr>
          <p:cNvPicPr>
            <a:picLocks noChangeAspect="1"/>
          </p:cNvPicPr>
          <p:nvPr/>
        </p:nvPicPr>
        <p:blipFill>
          <a:blip r:embed="rId4"/>
          <a:stretch>
            <a:fillRect/>
          </a:stretch>
        </p:blipFill>
        <p:spPr>
          <a:xfrm>
            <a:off x="1010840" y="1290998"/>
            <a:ext cx="6485339" cy="1354230"/>
          </a:xfrm>
          <a:prstGeom prst="rect">
            <a:avLst/>
          </a:prstGeom>
        </p:spPr>
      </p:pic>
    </p:spTree>
    <p:extLst>
      <p:ext uri="{BB962C8B-B14F-4D97-AF65-F5344CB8AC3E}">
        <p14:creationId xmlns:p14="http://schemas.microsoft.com/office/powerpoint/2010/main" val="126128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1140032" y="0"/>
            <a:ext cx="9218221"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1" y="1280940"/>
            <a:ext cx="8322469" cy="2828882"/>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Finals Reminder</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
        <p:nvSpPr>
          <p:cNvPr id="5" name="AutoShape 2" descr="Image"/>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4" name="TextBox 3"/>
          <p:cNvSpPr txBox="1"/>
          <p:nvPr/>
        </p:nvSpPr>
        <p:spPr>
          <a:xfrm>
            <a:off x="345282" y="695026"/>
            <a:ext cx="7131226" cy="4085734"/>
          </a:xfrm>
          <a:prstGeom prst="rect">
            <a:avLst/>
          </a:prstGeom>
          <a:noFill/>
        </p:spPr>
        <p:txBody>
          <a:bodyPr wrap="square" rtlCol="0">
            <a:spAutoFit/>
          </a:bodyPr>
          <a:lstStyle/>
          <a:p>
            <a:r>
              <a:rPr lang="en-US" sz="1950" b="1" dirty="0"/>
              <a:t>Grouping Classes Together</a:t>
            </a:r>
          </a:p>
          <a:p>
            <a:r>
              <a:rPr lang="en-US" b="1" dirty="0"/>
              <a:t>Curriculum Management-Schedule of Classes-Maintain Schedule of Classes (Exam tab)</a:t>
            </a:r>
          </a:p>
          <a:p>
            <a:pPr marL="257175" indent="-257175">
              <a:buFont typeface="Arial" panose="020B0604020202020204" pitchFamily="34" charset="0"/>
              <a:buChar char="•"/>
            </a:pPr>
            <a:r>
              <a:rPr lang="en-US" sz="1500" dirty="0"/>
              <a:t>For all classes that need to have their exam together at the same time and place</a:t>
            </a:r>
          </a:p>
          <a:p>
            <a:pPr marL="257175" indent="-257175">
              <a:buFont typeface="Arial" panose="020B0604020202020204" pitchFamily="34" charset="0"/>
              <a:buChar char="•"/>
            </a:pPr>
            <a:r>
              <a:rPr lang="en-US" sz="1500" dirty="0"/>
              <a:t>Enter a base section on all sections you want to meet together</a:t>
            </a:r>
          </a:p>
          <a:p>
            <a:pPr marL="257175" indent="-257175">
              <a:buFont typeface="Arial" panose="020B0604020202020204" pitchFamily="34" charset="0"/>
              <a:buChar char="•"/>
            </a:pPr>
            <a:r>
              <a:rPr lang="en-US" sz="1500" dirty="0"/>
              <a:t>You must complete this for combined sections</a:t>
            </a:r>
          </a:p>
          <a:p>
            <a:pPr marL="257175" indent="-257175">
              <a:buFont typeface="Arial" panose="020B0604020202020204" pitchFamily="34" charset="0"/>
              <a:buChar char="•"/>
            </a:pPr>
            <a:r>
              <a:rPr lang="en-US" sz="1500" dirty="0"/>
              <a:t>You cannot put in a subject that is not your own, so if you are going to have a final for a </a:t>
            </a:r>
            <a:r>
              <a:rPr lang="en-US" sz="1500" b="1" dirty="0"/>
              <a:t>combined section</a:t>
            </a:r>
            <a:r>
              <a:rPr lang="en-US" sz="1500" dirty="0"/>
              <a:t>, you must email </a:t>
            </a:r>
            <a:r>
              <a:rPr lang="en-US" sz="1500" dirty="0">
                <a:hlinkClick r:id="rId4"/>
              </a:rPr>
              <a:t>esmail@psu.edu</a:t>
            </a:r>
            <a:r>
              <a:rPr lang="en-US" sz="1500" dirty="0"/>
              <a:t> to have the grouping information added to the other subject.</a:t>
            </a:r>
          </a:p>
          <a:p>
            <a:pPr marL="257175" indent="-257175">
              <a:buFont typeface="Arial" panose="020B0604020202020204" pitchFamily="34" charset="0"/>
              <a:buChar char="•"/>
            </a:pPr>
            <a:r>
              <a:rPr lang="en-US" sz="1500" dirty="0"/>
              <a:t>Make sure that both subjects have the same final exam designation (No, ITEC, STEC, VTEC, Yes, eTesting) </a:t>
            </a:r>
          </a:p>
          <a:p>
            <a:pPr marL="257175" indent="-257175">
              <a:buFont typeface="Arial" panose="020B0604020202020204" pitchFamily="34" charset="0"/>
              <a:buChar char="•"/>
            </a:pPr>
            <a:r>
              <a:rPr lang="en-US" sz="1500" dirty="0"/>
              <a:t>Make sure both subjects have the same exam seat spacing</a:t>
            </a:r>
          </a:p>
          <a:p>
            <a:pPr marL="257175" indent="-257175">
              <a:buFont typeface="Arial" panose="020B0604020202020204" pitchFamily="34" charset="0"/>
              <a:buChar char="•"/>
            </a:pPr>
            <a:r>
              <a:rPr lang="en-US" sz="1500" dirty="0"/>
              <a:t>If you are grouping a final make sure that ALL sections that you are grouping are listing your initial section.</a:t>
            </a:r>
          </a:p>
          <a:p>
            <a:endParaRPr lang="en-US" sz="1200" dirty="0"/>
          </a:p>
          <a:p>
            <a:endParaRPr lang="en-US" sz="1350" b="1" dirty="0"/>
          </a:p>
          <a:p>
            <a:endParaRPr lang="en-US" sz="1350" b="1" dirty="0"/>
          </a:p>
        </p:txBody>
      </p:sp>
    </p:spTree>
    <p:extLst>
      <p:ext uri="{BB962C8B-B14F-4D97-AF65-F5344CB8AC3E}">
        <p14:creationId xmlns:p14="http://schemas.microsoft.com/office/powerpoint/2010/main" val="779120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1140032" y="0"/>
            <a:ext cx="9218221"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4400" y="4306783"/>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1" y="1280940"/>
            <a:ext cx="8322469" cy="2828882"/>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Finals Reminder</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
        <p:nvSpPr>
          <p:cNvPr id="5" name="AutoShape 2" descr="Image"/>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pic>
        <p:nvPicPr>
          <p:cNvPr id="1026" name="Picture 2" descr="f79bc3b623edbc0822c429c24732f2a5ac99c26b@zimb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019" y="663517"/>
            <a:ext cx="5922818" cy="355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943761" y="3690981"/>
            <a:ext cx="7021176" cy="59066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p>
        </p:txBody>
      </p:sp>
    </p:spTree>
    <p:extLst>
      <p:ext uri="{BB962C8B-B14F-4D97-AF65-F5344CB8AC3E}">
        <p14:creationId xmlns:p14="http://schemas.microsoft.com/office/powerpoint/2010/main" val="3491646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1140032" y="0"/>
            <a:ext cx="9218221"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1" y="1280940"/>
            <a:ext cx="8322469" cy="2828882"/>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Finals Reminder</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
        <p:nvSpPr>
          <p:cNvPr id="5" name="AutoShape 2" descr="Image"/>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4" name="TextBox 3"/>
          <p:cNvSpPr txBox="1"/>
          <p:nvPr/>
        </p:nvSpPr>
        <p:spPr>
          <a:xfrm>
            <a:off x="345282" y="695026"/>
            <a:ext cx="7131226" cy="3831818"/>
          </a:xfrm>
          <a:prstGeom prst="rect">
            <a:avLst/>
          </a:prstGeom>
          <a:noFill/>
        </p:spPr>
        <p:txBody>
          <a:bodyPr wrap="square" rtlCol="0">
            <a:spAutoFit/>
          </a:bodyPr>
          <a:lstStyle/>
          <a:p>
            <a:r>
              <a:rPr lang="en-US" sz="1500" b="1" dirty="0"/>
              <a:t>If the deadline for requesting a final exam is missed.</a:t>
            </a:r>
          </a:p>
          <a:p>
            <a:pPr marL="214313" indent="-214313">
              <a:buFont typeface="Arial" panose="020B0604020202020204" pitchFamily="34" charset="0"/>
              <a:buChar char="•"/>
            </a:pPr>
            <a:r>
              <a:rPr lang="en-US" sz="1500" dirty="0"/>
              <a:t>The final exam </a:t>
            </a:r>
            <a:r>
              <a:rPr lang="en-US" sz="1500" b="1" dirty="0"/>
              <a:t>conflict schedule </a:t>
            </a:r>
            <a:r>
              <a:rPr lang="en-US" sz="1500" dirty="0"/>
              <a:t>must be released prior to the instructor working with the students. </a:t>
            </a:r>
          </a:p>
          <a:p>
            <a:pPr marL="214313" indent="-214313">
              <a:buFont typeface="Arial" panose="020B0604020202020204" pitchFamily="34" charset="0"/>
              <a:buChar char="•"/>
            </a:pPr>
            <a:r>
              <a:rPr lang="en-US" sz="1500" dirty="0"/>
              <a:t>To reserve a room for the final you must submit an Event Room request form.</a:t>
            </a:r>
          </a:p>
          <a:p>
            <a:pPr marL="214313" indent="-214313">
              <a:buFont typeface="Arial" panose="020B0604020202020204" pitchFamily="34" charset="0"/>
              <a:buChar char="•"/>
            </a:pPr>
            <a:r>
              <a:rPr lang="en-US" sz="1500" dirty="0"/>
              <a:t>The exam will not be placed in LionPATH or the conflict exam application.</a:t>
            </a:r>
            <a:endParaRPr lang="en-US" sz="1500" b="1" dirty="0"/>
          </a:p>
          <a:p>
            <a:endParaRPr lang="en-US" sz="1350" b="1" u="sng" dirty="0"/>
          </a:p>
          <a:p>
            <a:r>
              <a:rPr lang="en-US" b="1" dirty="0"/>
              <a:t>Room Changes</a:t>
            </a:r>
          </a:p>
          <a:p>
            <a:r>
              <a:rPr lang="en-US" sz="1500" dirty="0"/>
              <a:t>Possible final exam room changes must be received by Enrollment Services no later than the last day of conflict filing for students, after this time we will not make any adjustments to room listings so that we may better serve the students who have requested conflict exams.</a:t>
            </a:r>
          </a:p>
          <a:p>
            <a:endParaRPr lang="en-US" b="1" dirty="0"/>
          </a:p>
          <a:p>
            <a:r>
              <a:rPr lang="en-US" b="1" dirty="0"/>
              <a:t>Conflict filing period</a:t>
            </a:r>
          </a:p>
          <a:p>
            <a:r>
              <a:rPr lang="en-US" sz="1350" dirty="0"/>
              <a:t>Fall 2022 – September 26th till October 16</a:t>
            </a:r>
            <a:r>
              <a:rPr lang="en-US" sz="1350" baseline="30000" dirty="0"/>
              <a:t>th</a:t>
            </a:r>
            <a:r>
              <a:rPr lang="en-US" sz="1350" dirty="0"/>
              <a:t> </a:t>
            </a:r>
          </a:p>
          <a:p>
            <a:endParaRPr lang="en-US" sz="1350" dirty="0"/>
          </a:p>
          <a:p>
            <a:endParaRPr lang="en-US" sz="1350" b="1" dirty="0"/>
          </a:p>
        </p:txBody>
      </p:sp>
    </p:spTree>
    <p:extLst>
      <p:ext uri="{BB962C8B-B14F-4D97-AF65-F5344CB8AC3E}">
        <p14:creationId xmlns:p14="http://schemas.microsoft.com/office/powerpoint/2010/main" val="2522379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1210733" y="0"/>
            <a:ext cx="9440333"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1" y="1280940"/>
            <a:ext cx="8322469" cy="2828882"/>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Evening Exams</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
        <p:nvSpPr>
          <p:cNvPr id="5" name="AutoShape 2" descr="Image"/>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4" name="TextBox 3"/>
          <p:cNvSpPr txBox="1"/>
          <p:nvPr/>
        </p:nvSpPr>
        <p:spPr>
          <a:xfrm>
            <a:off x="364953" y="955552"/>
            <a:ext cx="7131226" cy="4270400"/>
          </a:xfrm>
          <a:prstGeom prst="rect">
            <a:avLst/>
          </a:prstGeom>
          <a:noFill/>
        </p:spPr>
        <p:txBody>
          <a:bodyPr wrap="square" rtlCol="0">
            <a:spAutoFit/>
          </a:bodyPr>
          <a:lstStyle/>
          <a:p>
            <a:r>
              <a:rPr lang="en-US" sz="1500" dirty="0">
                <a:solidFill>
                  <a:srgbClr val="000000"/>
                </a:solidFill>
              </a:rPr>
              <a:t>The scheduling of evening examinations in any course offered before 5:30 p.m. is permitted only when all of the following conditions are fulfilled:</a:t>
            </a:r>
          </a:p>
          <a:p>
            <a:endParaRPr lang="en-US" sz="1500" dirty="0">
              <a:solidFill>
                <a:srgbClr val="000000"/>
              </a:solidFill>
            </a:endParaRPr>
          </a:p>
          <a:p>
            <a:pPr>
              <a:buFont typeface="Arial" panose="020B0604020202020204" pitchFamily="34" charset="0"/>
              <a:buChar char="•"/>
            </a:pPr>
            <a:r>
              <a:rPr lang="en-US" sz="1500" dirty="0">
                <a:solidFill>
                  <a:srgbClr val="000000"/>
                </a:solidFill>
              </a:rPr>
              <a:t> Consent is granted by the dean of the college in which the course is taught.</a:t>
            </a:r>
          </a:p>
          <a:p>
            <a:endParaRPr lang="en-US" sz="1500" dirty="0">
              <a:solidFill>
                <a:srgbClr val="000000"/>
              </a:solidFill>
            </a:endParaRPr>
          </a:p>
          <a:p>
            <a:pPr>
              <a:buFont typeface="Arial" panose="020B0604020202020204" pitchFamily="34" charset="0"/>
              <a:buChar char="•"/>
            </a:pPr>
            <a:r>
              <a:rPr lang="en-US" sz="1500" dirty="0">
                <a:solidFill>
                  <a:srgbClr val="000000"/>
                </a:solidFill>
              </a:rPr>
              <a:t> No more than four evening examinations are scheduled during the semester.</a:t>
            </a:r>
          </a:p>
          <a:p>
            <a:endParaRPr lang="en-US" sz="1500" dirty="0">
              <a:solidFill>
                <a:srgbClr val="000000"/>
              </a:solidFill>
            </a:endParaRPr>
          </a:p>
          <a:p>
            <a:pPr>
              <a:buFont typeface="Arial" panose="020B0604020202020204" pitchFamily="34" charset="0"/>
              <a:buChar char="•"/>
            </a:pPr>
            <a:r>
              <a:rPr lang="en-US" sz="1500" dirty="0">
                <a:solidFill>
                  <a:srgbClr val="000000"/>
                </a:solidFill>
              </a:rPr>
              <a:t> The evening examinations are scheduled in advance by the </a:t>
            </a:r>
            <a:r>
              <a:rPr lang="en-US" sz="1500" b="1" dirty="0">
                <a:solidFill>
                  <a:srgbClr val="000000"/>
                </a:solidFill>
              </a:rPr>
              <a:t>Registrar's office </a:t>
            </a:r>
            <a:r>
              <a:rPr lang="en-US" sz="1500" dirty="0">
                <a:solidFill>
                  <a:srgbClr val="000000"/>
                </a:solidFill>
              </a:rPr>
              <a:t>and announced by the professor during the first week of classes.</a:t>
            </a:r>
          </a:p>
          <a:p>
            <a:endParaRPr lang="en-US" sz="1500" dirty="0">
              <a:solidFill>
                <a:srgbClr val="000000"/>
              </a:solidFill>
            </a:endParaRPr>
          </a:p>
          <a:p>
            <a:r>
              <a:rPr lang="en-US" sz="1500" dirty="0">
                <a:solidFill>
                  <a:srgbClr val="000000"/>
                </a:solidFill>
              </a:rPr>
              <a:t>Evening exam periods:</a:t>
            </a:r>
          </a:p>
          <a:p>
            <a:pPr marL="214313" indent="-214313">
              <a:buFont typeface="Arial" panose="020B0604020202020204" pitchFamily="34" charset="0"/>
              <a:buChar char="•"/>
            </a:pPr>
            <a:r>
              <a:rPr lang="en-US" sz="1500" dirty="0"/>
              <a:t>6:15 p.m. to 7:30 p.m. (75 minute period only)</a:t>
            </a:r>
          </a:p>
          <a:p>
            <a:pPr marL="214313" indent="-214313">
              <a:buFont typeface="Arial" panose="020B0604020202020204" pitchFamily="34" charset="0"/>
              <a:buChar char="•"/>
            </a:pPr>
            <a:r>
              <a:rPr lang="en-US" sz="1500" dirty="0"/>
              <a:t>8:00 p.m. to 10:00 p.m. (75 to 120 minute period)</a:t>
            </a:r>
          </a:p>
          <a:p>
            <a:r>
              <a:rPr lang="en-US" sz="1500" i="1" dirty="0"/>
              <a:t>Revised: ACUE (1-3-19)</a:t>
            </a:r>
          </a:p>
          <a:p>
            <a:endParaRPr lang="en-US" sz="1050" i="1" dirty="0">
              <a:solidFill>
                <a:srgbClr val="000000"/>
              </a:solidFill>
              <a:latin typeface="Univers" panose="020B0503020202020204" pitchFamily="34" charset="0"/>
            </a:endParaRPr>
          </a:p>
          <a:p>
            <a:endParaRPr lang="en-US" sz="1050" i="1" dirty="0">
              <a:solidFill>
                <a:srgbClr val="000000"/>
              </a:solidFill>
              <a:latin typeface="Univers" panose="020B0503020202020204" pitchFamily="34" charset="0"/>
            </a:endParaRPr>
          </a:p>
          <a:p>
            <a:endParaRPr lang="en-US" sz="1350" dirty="0">
              <a:solidFill>
                <a:srgbClr val="000000"/>
              </a:solidFill>
              <a:latin typeface="Univers" panose="020B0503020202020204" pitchFamily="34" charset="0"/>
            </a:endParaRPr>
          </a:p>
          <a:p>
            <a:endParaRPr lang="en-US" sz="1350" dirty="0">
              <a:solidFill>
                <a:srgbClr val="000000"/>
              </a:solidFill>
              <a:latin typeface="Univers" panose="020B0503020202020204" pitchFamily="34" charset="0"/>
            </a:endParaRPr>
          </a:p>
          <a:p>
            <a:endParaRPr lang="en-US" sz="1350" dirty="0">
              <a:solidFill>
                <a:srgbClr val="000000"/>
              </a:solidFill>
              <a:latin typeface="Univers" panose="020B0503020202020204" pitchFamily="34" charset="0"/>
            </a:endParaRPr>
          </a:p>
        </p:txBody>
      </p:sp>
    </p:spTree>
    <p:extLst>
      <p:ext uri="{BB962C8B-B14F-4D97-AF65-F5344CB8AC3E}">
        <p14:creationId xmlns:p14="http://schemas.microsoft.com/office/powerpoint/2010/main" val="2224908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1210733" y="0"/>
            <a:ext cx="9440333"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1" y="1280940"/>
            <a:ext cx="8322469" cy="2828882"/>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Course Catalog</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
        <p:nvSpPr>
          <p:cNvPr id="5" name="AutoShape 2" descr="Image"/>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4" name="TextBox 3"/>
          <p:cNvSpPr txBox="1"/>
          <p:nvPr/>
        </p:nvSpPr>
        <p:spPr>
          <a:xfrm>
            <a:off x="364953" y="955552"/>
            <a:ext cx="7131226" cy="3947234"/>
          </a:xfrm>
          <a:prstGeom prst="rect">
            <a:avLst/>
          </a:prstGeom>
          <a:noFill/>
        </p:spPr>
        <p:txBody>
          <a:bodyPr wrap="square" rtlCol="0">
            <a:spAutoFit/>
          </a:bodyPr>
          <a:lstStyle/>
          <a:p>
            <a:r>
              <a:rPr lang="en-US" sz="1050" dirty="0">
                <a:solidFill>
                  <a:srgbClr val="000000"/>
                </a:solidFill>
                <a:latin typeface="Univers" panose="020B0503020202020204" pitchFamily="34" charset="0"/>
              </a:rPr>
              <a:t>OUR will now be updating the course catalog in </a:t>
            </a:r>
            <a:r>
              <a:rPr lang="en-US" sz="1050" dirty="0" err="1">
                <a:solidFill>
                  <a:srgbClr val="000000"/>
                </a:solidFill>
                <a:latin typeface="Univers" panose="020B0503020202020204" pitchFamily="34" charset="0"/>
              </a:rPr>
              <a:t>LionPATH</a:t>
            </a:r>
            <a:r>
              <a:rPr lang="en-US" sz="1050" dirty="0">
                <a:solidFill>
                  <a:srgbClr val="000000"/>
                </a:solidFill>
                <a:latin typeface="Univers" panose="020B0503020202020204" pitchFamily="34" charset="0"/>
              </a:rPr>
              <a:t> with course changes, adds and drops.</a:t>
            </a:r>
          </a:p>
          <a:p>
            <a:endParaRPr lang="en-US" sz="1050" dirty="0">
              <a:solidFill>
                <a:srgbClr val="000000"/>
              </a:solidFill>
              <a:latin typeface="Univers" panose="020B0503020202020204" pitchFamily="34" charset="0"/>
            </a:endParaRPr>
          </a:p>
          <a:p>
            <a:pPr marL="214313" indent="-214313">
              <a:buFontTx/>
              <a:buChar char="-"/>
            </a:pPr>
            <a:r>
              <a:rPr lang="en-US" sz="1050" dirty="0">
                <a:solidFill>
                  <a:srgbClr val="000000"/>
                </a:solidFill>
                <a:latin typeface="Univers" panose="020B0503020202020204" pitchFamily="34" charset="0"/>
              </a:rPr>
              <a:t>Faculty Senate is still responsible for the review and approval of all courses. They are also still responsible for the proposal system CRSC.  Questions regarding course content can be found at senate.psu.edu. </a:t>
            </a:r>
          </a:p>
          <a:p>
            <a:pPr marL="214313" indent="-214313">
              <a:buFontTx/>
              <a:buChar char="-"/>
            </a:pPr>
            <a:endParaRPr lang="en-US" sz="1050" dirty="0">
              <a:solidFill>
                <a:srgbClr val="000000"/>
              </a:solidFill>
              <a:latin typeface="Univers" panose="020B0503020202020204" pitchFamily="34" charset="0"/>
            </a:endParaRPr>
          </a:p>
          <a:p>
            <a:pPr marL="214313" indent="-214313">
              <a:buFontTx/>
              <a:buChar char="-"/>
            </a:pPr>
            <a:r>
              <a:rPr lang="en-US" sz="1050" dirty="0">
                <a:solidFill>
                  <a:srgbClr val="000000"/>
                </a:solidFill>
                <a:latin typeface="Open Sans" panose="020B0606030504020204" pitchFamily="34" charset="0"/>
              </a:rPr>
              <a:t>Special titled courses may be offered only two times. If the department wishes to continue to offer the course, it should be proposed as a permanent course.</a:t>
            </a:r>
            <a:endParaRPr lang="en-US" sz="1050" dirty="0">
              <a:solidFill>
                <a:srgbClr val="000000"/>
              </a:solidFill>
              <a:latin typeface="Univers" panose="020B0503020202020204" pitchFamily="34" charset="0"/>
            </a:endParaRPr>
          </a:p>
          <a:p>
            <a:pPr marL="214313" indent="-214313">
              <a:buFontTx/>
              <a:buChar char="-"/>
            </a:pPr>
            <a:endParaRPr lang="en-US" sz="1050" dirty="0">
              <a:solidFill>
                <a:srgbClr val="000000"/>
              </a:solidFill>
              <a:latin typeface="Univers" panose="020B0503020202020204" pitchFamily="34" charset="0"/>
            </a:endParaRPr>
          </a:p>
          <a:p>
            <a:pPr marL="214313" indent="-214313">
              <a:buFontTx/>
              <a:buChar char="-"/>
            </a:pPr>
            <a:r>
              <a:rPr lang="en-US" sz="1050" dirty="0">
                <a:solidFill>
                  <a:srgbClr val="000000"/>
                </a:solidFill>
                <a:latin typeface="Univers" panose="020B0503020202020204" pitchFamily="34" charset="0"/>
              </a:rPr>
              <a:t>There are two types of one semester title forms currently available:</a:t>
            </a:r>
          </a:p>
          <a:p>
            <a:pPr marL="214313" indent="-214313">
              <a:buFont typeface="Arial" panose="020B0604020202020204" pitchFamily="34" charset="0"/>
              <a:buChar char="•"/>
            </a:pPr>
            <a:r>
              <a:rPr lang="en-US" sz="1050" dirty="0">
                <a:solidFill>
                  <a:srgbClr val="000000"/>
                </a:solidFill>
                <a:latin typeface="Univers" panose="020B0503020202020204" pitchFamily="34" charset="0"/>
              </a:rPr>
              <a:t> </a:t>
            </a:r>
            <a:r>
              <a:rPr lang="en-US" sz="1050" b="1" u="sng" dirty="0">
                <a:solidFill>
                  <a:srgbClr val="000000"/>
                </a:solidFill>
                <a:latin typeface="Univers" panose="020B0503020202020204" pitchFamily="34" charset="0"/>
              </a:rPr>
              <a:t>One-Semester Title Courses Request Form </a:t>
            </a:r>
            <a:r>
              <a:rPr lang="en-US" sz="1050" dirty="0">
                <a:solidFill>
                  <a:srgbClr val="000000"/>
                </a:solidFill>
                <a:latin typeface="Univers" panose="020B0503020202020204" pitchFamily="34" charset="0"/>
              </a:rPr>
              <a:t>- </a:t>
            </a:r>
            <a:r>
              <a:rPr lang="en-US" sz="1050" dirty="0">
                <a:solidFill>
                  <a:srgbClr val="000000"/>
                </a:solidFill>
                <a:latin typeface="Open Sans" panose="020B0606030504020204" pitchFamily="34" charset="0"/>
              </a:rPr>
              <a:t>The completed form should be sent to the college dean’s office. Upon approval, the form will be forwarded by the dean’s office to the Office of the Registrar (</a:t>
            </a:r>
            <a:r>
              <a:rPr lang="en-US" sz="1050" dirty="0">
                <a:solidFill>
                  <a:srgbClr val="000000"/>
                </a:solidFill>
                <a:latin typeface="Open Sans" panose="020B0606030504020204" pitchFamily="34" charset="0"/>
                <a:hlinkClick r:id="rId4"/>
              </a:rPr>
              <a:t>catalog@psu.edu</a:t>
            </a:r>
            <a:r>
              <a:rPr lang="en-US" sz="1050" dirty="0">
                <a:solidFill>
                  <a:srgbClr val="000000"/>
                </a:solidFill>
                <a:latin typeface="Open Sans" panose="020B0606030504020204" pitchFamily="34" charset="0"/>
              </a:rPr>
              <a:t>). </a:t>
            </a:r>
            <a:r>
              <a:rPr lang="en-US" sz="1050" i="1" dirty="0">
                <a:solidFill>
                  <a:srgbClr val="000000"/>
                </a:solidFill>
                <a:latin typeface="Open Sans" panose="020B0606030504020204" pitchFamily="34" charset="0"/>
              </a:rPr>
              <a:t>Unless it is One semester honors in which it will go to Schreyer honors college for approval before Registrar. </a:t>
            </a:r>
          </a:p>
          <a:p>
            <a:pPr marL="214313" indent="-214313">
              <a:buFont typeface="Arial" panose="020B0604020202020204" pitchFamily="34" charset="0"/>
              <a:buChar char="•"/>
            </a:pPr>
            <a:endParaRPr lang="en-US" sz="1050" b="1" dirty="0">
              <a:latin typeface="Roboto" panose="02000000000000000000" pitchFamily="2" charset="0"/>
              <a:hlinkClick r:id="" action="ppaction://noaction">
                <a:extLst>
                  <a:ext uri="{A12FA001-AC4F-418D-AE19-62706E023703}">
                    <ahyp:hlinkClr xmlns:ahyp="http://schemas.microsoft.com/office/drawing/2018/hyperlinkcolor" val="tx"/>
                  </a:ext>
                </a:extLst>
              </a:hlinkClick>
            </a:endParaRPr>
          </a:p>
          <a:p>
            <a:pPr marL="214313" indent="-214313">
              <a:buFont typeface="Arial" panose="020B0604020202020204" pitchFamily="34" charset="0"/>
              <a:buChar char="•"/>
            </a:pPr>
            <a:r>
              <a:rPr lang="en-US" sz="1050" b="1" dirty="0">
                <a:latin typeface="Roboto" panose="02000000000000000000" pitchFamily="2" charset="0"/>
                <a:hlinkClick r:id="" action="ppaction://noaction">
                  <a:extLst>
                    <a:ext uri="{A12FA001-AC4F-418D-AE19-62706E023703}">
                      <ahyp:hlinkClr xmlns:ahyp="http://schemas.microsoft.com/office/drawing/2018/hyperlinkcolor" val="tx"/>
                    </a:ext>
                  </a:extLst>
                </a:hlinkClick>
              </a:rPr>
              <a:t>One-Semester Integrative Studies Titles Request Form</a:t>
            </a:r>
            <a:r>
              <a:rPr lang="en-US" sz="1050" b="1" dirty="0">
                <a:latin typeface="Roboto" panose="02000000000000000000" pitchFamily="2" charset="0"/>
              </a:rPr>
              <a:t> </a:t>
            </a:r>
            <a:r>
              <a:rPr lang="en-US" sz="1050" dirty="0">
                <a:latin typeface="Roboto" panose="02000000000000000000" pitchFamily="2" charset="0"/>
              </a:rPr>
              <a:t>- After College approval forms must be sent to </a:t>
            </a:r>
            <a:r>
              <a:rPr lang="en-US" sz="1050">
                <a:latin typeface="Roboto" panose="02000000000000000000" pitchFamily="2" charset="0"/>
              </a:rPr>
              <a:t>univfs@psu.edu for </a:t>
            </a:r>
            <a:r>
              <a:rPr lang="en-US" sz="1050" dirty="0">
                <a:latin typeface="Roboto" panose="02000000000000000000" pitchFamily="2" charset="0"/>
              </a:rPr>
              <a:t>review before being added to the Course Catalog.</a:t>
            </a:r>
          </a:p>
          <a:p>
            <a:pPr marL="557213" lvl="1" indent="-214313">
              <a:buFont typeface="Arial" panose="020B0604020202020204" pitchFamily="34" charset="0"/>
              <a:buChar char="•"/>
            </a:pPr>
            <a:endParaRPr lang="en-US" sz="1050" i="1" dirty="0">
              <a:solidFill>
                <a:srgbClr val="000000"/>
              </a:solidFill>
              <a:latin typeface="Open Sans" panose="020B0606030504020204" pitchFamily="34" charset="0"/>
            </a:endParaRPr>
          </a:p>
          <a:p>
            <a:pPr marL="214313" indent="-214313">
              <a:buFont typeface="Arial" panose="020B0604020202020204" pitchFamily="34" charset="0"/>
              <a:buChar char="•"/>
            </a:pPr>
            <a:endParaRPr lang="en-US" sz="1050" dirty="0">
              <a:solidFill>
                <a:srgbClr val="000000"/>
              </a:solidFill>
              <a:latin typeface="Univers" panose="020B0503020202020204" pitchFamily="34" charset="0"/>
            </a:endParaRPr>
          </a:p>
          <a:p>
            <a:pPr marL="214313" indent="-214313">
              <a:buFontTx/>
              <a:buChar char="-"/>
            </a:pPr>
            <a:endParaRPr lang="en-US" sz="1050" dirty="0">
              <a:solidFill>
                <a:srgbClr val="000000"/>
              </a:solidFill>
              <a:latin typeface="Univers" panose="020B0503020202020204" pitchFamily="34" charset="0"/>
            </a:endParaRPr>
          </a:p>
          <a:p>
            <a:endParaRPr lang="en-US" sz="1050" i="1" dirty="0">
              <a:solidFill>
                <a:srgbClr val="000000"/>
              </a:solidFill>
              <a:latin typeface="Univers" panose="020B0503020202020204" pitchFamily="34" charset="0"/>
            </a:endParaRPr>
          </a:p>
          <a:p>
            <a:endParaRPr lang="en-US" sz="1350" dirty="0">
              <a:solidFill>
                <a:srgbClr val="000000"/>
              </a:solidFill>
              <a:latin typeface="Univers" panose="020B0503020202020204" pitchFamily="34" charset="0"/>
            </a:endParaRPr>
          </a:p>
          <a:p>
            <a:endParaRPr lang="en-US" sz="1350" dirty="0">
              <a:solidFill>
                <a:srgbClr val="000000"/>
              </a:solidFill>
              <a:latin typeface="Univers" panose="020B0503020202020204" pitchFamily="34" charset="0"/>
            </a:endParaRPr>
          </a:p>
          <a:p>
            <a:endParaRPr lang="en-US" sz="1350" dirty="0">
              <a:solidFill>
                <a:srgbClr val="000000"/>
              </a:solidFill>
              <a:latin typeface="Univers" panose="020B0503020202020204" pitchFamily="34" charset="0"/>
            </a:endParaRPr>
          </a:p>
        </p:txBody>
      </p:sp>
    </p:spTree>
    <p:extLst>
      <p:ext uri="{BB962C8B-B14F-4D97-AF65-F5344CB8AC3E}">
        <p14:creationId xmlns:p14="http://schemas.microsoft.com/office/powerpoint/2010/main" val="199707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1140031" y="0"/>
            <a:ext cx="9291050"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1" y="1056568"/>
            <a:ext cx="8322468" cy="3053254"/>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Pay Detail/Workload</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
        <p:nvSpPr>
          <p:cNvPr id="15" name="Title 1"/>
          <p:cNvSpPr txBox="1">
            <a:spLocks/>
          </p:cNvSpPr>
          <p:nvPr/>
        </p:nvSpPr>
        <p:spPr>
          <a:xfrm>
            <a:off x="535781" y="1109133"/>
            <a:ext cx="8322468" cy="3053254"/>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dirty="0"/>
          </a:p>
          <a:p>
            <a:pPr marL="257175" indent="-257175">
              <a:buFont typeface="Arial" panose="020B0604020202020204" pitchFamily="34" charset="0"/>
              <a:buChar char="•"/>
            </a:pPr>
            <a:endParaRPr lang="en-US" sz="1800" dirty="0"/>
          </a:p>
          <a:p>
            <a:pPr marL="257175" indent="-257175">
              <a:buFont typeface="Arial" panose="020B0604020202020204" pitchFamily="34" charset="0"/>
              <a:buChar char="•"/>
            </a:pPr>
            <a:endParaRPr lang="en-US" sz="1800" dirty="0"/>
          </a:p>
          <a:p>
            <a:endParaRPr lang="en-US" sz="1800" dirty="0"/>
          </a:p>
          <a:p>
            <a:pPr marL="257175" indent="-257175">
              <a:buFont typeface="Arial" panose="020B0604020202020204" pitchFamily="34" charset="0"/>
              <a:buChar char="•"/>
            </a:pPr>
            <a:endParaRPr lang="en-US" sz="1800" dirty="0"/>
          </a:p>
        </p:txBody>
      </p:sp>
      <p:sp>
        <p:nvSpPr>
          <p:cNvPr id="16" name="Title 1"/>
          <p:cNvSpPr txBox="1">
            <a:spLocks/>
          </p:cNvSpPr>
          <p:nvPr/>
        </p:nvSpPr>
        <p:spPr>
          <a:xfrm>
            <a:off x="535781" y="1170868"/>
            <a:ext cx="8322468" cy="3053254"/>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dirty="0"/>
          </a:p>
          <a:p>
            <a:pPr marL="257175" indent="-257175">
              <a:buFont typeface="Arial" panose="020B0604020202020204" pitchFamily="34" charset="0"/>
              <a:buChar char="•"/>
            </a:pPr>
            <a:endParaRPr lang="en-US" sz="1800" dirty="0"/>
          </a:p>
        </p:txBody>
      </p:sp>
      <p:sp>
        <p:nvSpPr>
          <p:cNvPr id="4" name="TextBox 3"/>
          <p:cNvSpPr txBox="1"/>
          <p:nvPr/>
        </p:nvSpPr>
        <p:spPr>
          <a:xfrm>
            <a:off x="654160" y="1109132"/>
            <a:ext cx="6688304" cy="2723823"/>
          </a:xfrm>
          <a:prstGeom prst="rect">
            <a:avLst/>
          </a:prstGeom>
          <a:noFill/>
        </p:spPr>
        <p:txBody>
          <a:bodyPr wrap="square" rtlCol="0">
            <a:spAutoFit/>
          </a:bodyPr>
          <a:lstStyle/>
          <a:p>
            <a:r>
              <a:rPr lang="en-US" b="1" dirty="0"/>
              <a:t>Curriculum Management-Schedule of Classes-Maintain Schedule of Classes (Meetings tab)</a:t>
            </a:r>
          </a:p>
          <a:p>
            <a:pPr marL="214313" indent="-214313">
              <a:buFont typeface="Arial" panose="020B0604020202020204" pitchFamily="34" charset="0"/>
              <a:buChar char="•"/>
            </a:pPr>
            <a:r>
              <a:rPr lang="en-US" dirty="0"/>
              <a:t>Pay Detail needs to be entered for each instructor listed.  This information will roll.</a:t>
            </a:r>
          </a:p>
          <a:p>
            <a:pPr marL="214313" indent="-214313">
              <a:buFont typeface="Arial" panose="020B0604020202020204" pitchFamily="34" charset="0"/>
              <a:buChar char="•"/>
            </a:pPr>
            <a:r>
              <a:rPr lang="en-US" dirty="0"/>
              <a:t>Remember that this is a pop-up, so make sure your blocker allows pop-ups from LionPATH</a:t>
            </a:r>
          </a:p>
          <a:p>
            <a:pPr marL="214313" indent="-214313">
              <a:buFont typeface="Arial" panose="020B0604020202020204" pitchFamily="34" charset="0"/>
              <a:buChar char="•"/>
            </a:pPr>
            <a:r>
              <a:rPr lang="en-US" dirty="0"/>
              <a:t>PE_RP_CLASS_MISSING_PAY_DTL</a:t>
            </a:r>
          </a:p>
          <a:p>
            <a:pPr marL="214313" indent="-214313">
              <a:buFont typeface="Arial" panose="020B0604020202020204" pitchFamily="34" charset="0"/>
              <a:buChar char="•"/>
            </a:pPr>
            <a:r>
              <a:rPr lang="en-US" dirty="0"/>
              <a:t>Don’t forget to enter workload</a:t>
            </a:r>
          </a:p>
          <a:p>
            <a:pPr marL="214313" indent="-214313">
              <a:buFont typeface="Arial" panose="020B0604020202020204" pitchFamily="34" charset="0"/>
              <a:buChar char="•"/>
            </a:pPr>
            <a:endParaRPr lang="en-US" sz="1350" dirty="0"/>
          </a:p>
          <a:p>
            <a:r>
              <a:rPr lang="en-US" sz="1350" dirty="0"/>
              <a:t> </a:t>
            </a:r>
          </a:p>
        </p:txBody>
      </p:sp>
      <p:pic>
        <p:nvPicPr>
          <p:cNvPr id="8" name="Picture 7"/>
          <p:cNvPicPr>
            <a:picLocks noChangeAspect="1"/>
          </p:cNvPicPr>
          <p:nvPr/>
        </p:nvPicPr>
        <p:blipFill>
          <a:blip r:embed="rId4"/>
          <a:stretch>
            <a:fillRect/>
          </a:stretch>
        </p:blipFill>
        <p:spPr>
          <a:xfrm>
            <a:off x="1224614" y="3352584"/>
            <a:ext cx="5222081" cy="814388"/>
          </a:xfrm>
          <a:prstGeom prst="rect">
            <a:avLst/>
          </a:prstGeom>
        </p:spPr>
      </p:pic>
    </p:spTree>
    <p:extLst>
      <p:ext uri="{BB962C8B-B14F-4D97-AF65-F5344CB8AC3E}">
        <p14:creationId xmlns:p14="http://schemas.microsoft.com/office/powerpoint/2010/main" val="3903012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1210733" y="0"/>
            <a:ext cx="9440333"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1" y="1280940"/>
            <a:ext cx="8322469" cy="2828882"/>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25Live Reserve vs. Reserve Available</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
        <p:nvSpPr>
          <p:cNvPr id="5" name="AutoShape 2" descr="Image"/>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4" name="TextBox 3"/>
          <p:cNvSpPr txBox="1"/>
          <p:nvPr/>
        </p:nvSpPr>
        <p:spPr>
          <a:xfrm>
            <a:off x="364952" y="955552"/>
            <a:ext cx="7373829" cy="1846659"/>
          </a:xfrm>
          <a:prstGeom prst="rect">
            <a:avLst/>
          </a:prstGeom>
          <a:noFill/>
        </p:spPr>
        <p:txBody>
          <a:bodyPr wrap="square" rtlCol="0">
            <a:spAutoFit/>
          </a:bodyPr>
          <a:lstStyle/>
          <a:p>
            <a:pPr marL="514350" lvl="1" indent="-171450">
              <a:buFont typeface="Arial" panose="020B0604020202020204" pitchFamily="34" charset="0"/>
              <a:buChar char="•"/>
            </a:pPr>
            <a:r>
              <a:rPr lang="en-US" sz="1400" b="1" dirty="0">
                <a:solidFill>
                  <a:srgbClr val="000000"/>
                </a:solidFill>
                <a:latin typeface="Open Sans" panose="020B0606030504020204" pitchFamily="34" charset="0"/>
              </a:rPr>
              <a:t>Reserve</a:t>
            </a:r>
            <a:r>
              <a:rPr lang="en-US" sz="1400" dirty="0">
                <a:solidFill>
                  <a:srgbClr val="000000"/>
                </a:solidFill>
                <a:latin typeface="Open Sans" panose="020B0606030504020204" pitchFamily="34" charset="0"/>
              </a:rPr>
              <a:t>= room is open all days your class meets (notice availability says 44/44)</a:t>
            </a:r>
          </a:p>
          <a:p>
            <a:pPr marL="514350" lvl="1" indent="-171450">
              <a:buFont typeface="Arial" panose="020B0604020202020204" pitchFamily="34" charset="0"/>
              <a:buChar char="•"/>
            </a:pPr>
            <a:r>
              <a:rPr lang="en-US" sz="1400" b="1" dirty="0">
                <a:solidFill>
                  <a:srgbClr val="000000"/>
                </a:solidFill>
                <a:latin typeface="Open Sans" panose="020B0606030504020204" pitchFamily="34" charset="0"/>
              </a:rPr>
              <a:t>Reserve Available</a:t>
            </a:r>
            <a:r>
              <a:rPr lang="en-US" sz="1400" dirty="0">
                <a:solidFill>
                  <a:srgbClr val="000000"/>
                </a:solidFill>
                <a:latin typeface="Open Sans" panose="020B0606030504020204" pitchFamily="34" charset="0"/>
              </a:rPr>
              <a:t>= room is open for </a:t>
            </a:r>
            <a:r>
              <a:rPr lang="en-US" sz="1400" b="1" dirty="0">
                <a:solidFill>
                  <a:srgbClr val="000000"/>
                </a:solidFill>
                <a:latin typeface="Open Sans" panose="020B0606030504020204" pitchFamily="34" charset="0"/>
              </a:rPr>
              <a:t>SOME</a:t>
            </a:r>
            <a:r>
              <a:rPr lang="en-US" sz="1400" dirty="0">
                <a:solidFill>
                  <a:srgbClr val="000000"/>
                </a:solidFill>
                <a:latin typeface="Open Sans" panose="020B0606030504020204" pitchFamily="34" charset="0"/>
              </a:rPr>
              <a:t> of the days your class meets (notice availability says 26/30</a:t>
            </a:r>
            <a:r>
              <a:rPr lang="en-US" sz="1050" dirty="0">
                <a:solidFill>
                  <a:srgbClr val="000000"/>
                </a:solidFill>
                <a:latin typeface="Open Sans" panose="020B0606030504020204" pitchFamily="34" charset="0"/>
              </a:rPr>
              <a:t>)</a:t>
            </a:r>
          </a:p>
          <a:p>
            <a:endParaRPr lang="en-US" sz="1050" dirty="0">
              <a:solidFill>
                <a:srgbClr val="000000"/>
              </a:solidFill>
              <a:latin typeface="Univers" panose="020B0503020202020204" pitchFamily="34" charset="0"/>
            </a:endParaRPr>
          </a:p>
          <a:p>
            <a:pPr marL="214313" indent="-214313">
              <a:buFontTx/>
              <a:buChar char="-"/>
            </a:pPr>
            <a:endParaRPr lang="en-US" sz="1050" dirty="0">
              <a:solidFill>
                <a:srgbClr val="000000"/>
              </a:solidFill>
              <a:latin typeface="Univers" panose="020B0503020202020204" pitchFamily="34" charset="0"/>
            </a:endParaRPr>
          </a:p>
          <a:p>
            <a:endParaRPr lang="en-US" sz="1050" i="1" dirty="0">
              <a:solidFill>
                <a:srgbClr val="000000"/>
              </a:solidFill>
              <a:latin typeface="Univers" panose="020B0503020202020204" pitchFamily="34" charset="0"/>
            </a:endParaRPr>
          </a:p>
          <a:p>
            <a:endParaRPr lang="en-US" sz="1350" dirty="0">
              <a:solidFill>
                <a:srgbClr val="000000"/>
              </a:solidFill>
              <a:latin typeface="Univers" panose="020B0503020202020204" pitchFamily="34" charset="0"/>
            </a:endParaRPr>
          </a:p>
          <a:p>
            <a:endParaRPr lang="en-US" sz="1350" dirty="0">
              <a:solidFill>
                <a:srgbClr val="000000"/>
              </a:solidFill>
              <a:latin typeface="Univers" panose="020B0503020202020204" pitchFamily="34" charset="0"/>
            </a:endParaRPr>
          </a:p>
          <a:p>
            <a:endParaRPr lang="en-US" sz="1350" dirty="0">
              <a:solidFill>
                <a:srgbClr val="000000"/>
              </a:solidFill>
              <a:latin typeface="Univers" panose="020B0503020202020204" pitchFamily="34" charset="0"/>
            </a:endParaRPr>
          </a:p>
        </p:txBody>
      </p:sp>
      <p:pic>
        <p:nvPicPr>
          <p:cNvPr id="10" name="Picture 9">
            <a:extLst>
              <a:ext uri="{FF2B5EF4-FFF2-40B4-BE49-F238E27FC236}">
                <a16:creationId xmlns:a16="http://schemas.microsoft.com/office/drawing/2014/main" id="{8E545F6E-AC01-42BC-9F27-A94B7857E794}"/>
              </a:ext>
            </a:extLst>
          </p:cNvPr>
          <p:cNvPicPr>
            <a:picLocks noChangeAspect="1"/>
          </p:cNvPicPr>
          <p:nvPr/>
        </p:nvPicPr>
        <p:blipFill>
          <a:blip r:embed="rId4"/>
          <a:stretch>
            <a:fillRect/>
          </a:stretch>
        </p:blipFill>
        <p:spPr>
          <a:xfrm>
            <a:off x="4700756" y="1674105"/>
            <a:ext cx="4099721" cy="2435717"/>
          </a:xfrm>
          <a:prstGeom prst="rect">
            <a:avLst/>
          </a:prstGeom>
        </p:spPr>
      </p:pic>
      <p:pic>
        <p:nvPicPr>
          <p:cNvPr id="15" name="Picture 14">
            <a:extLst>
              <a:ext uri="{FF2B5EF4-FFF2-40B4-BE49-F238E27FC236}">
                <a16:creationId xmlns:a16="http://schemas.microsoft.com/office/drawing/2014/main" id="{27753018-FB02-4804-B39D-59AF4C3558DB}"/>
              </a:ext>
            </a:extLst>
          </p:cNvPr>
          <p:cNvPicPr>
            <a:picLocks noChangeAspect="1"/>
          </p:cNvPicPr>
          <p:nvPr/>
        </p:nvPicPr>
        <p:blipFill>
          <a:blip r:embed="rId5"/>
          <a:stretch>
            <a:fillRect/>
          </a:stretch>
        </p:blipFill>
        <p:spPr>
          <a:xfrm>
            <a:off x="400050" y="1696587"/>
            <a:ext cx="4244179" cy="2472828"/>
          </a:xfrm>
          <a:prstGeom prst="rect">
            <a:avLst/>
          </a:prstGeom>
        </p:spPr>
      </p:pic>
    </p:spTree>
    <p:extLst>
      <p:ext uri="{BB962C8B-B14F-4D97-AF65-F5344CB8AC3E}">
        <p14:creationId xmlns:p14="http://schemas.microsoft.com/office/powerpoint/2010/main" val="3194546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1241215" y="47193"/>
            <a:ext cx="9480901"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2" y="1004770"/>
            <a:ext cx="8322469" cy="2828882"/>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57175" indent="-257175">
              <a:buFont typeface="Arial" panose="020B0604020202020204" pitchFamily="34" charset="0"/>
              <a:buChar char="•"/>
            </a:pPr>
            <a:r>
              <a:rPr lang="en-US" sz="1800" dirty="0"/>
              <a:t>7,114 classes went through the Optimizer</a:t>
            </a:r>
          </a:p>
          <a:p>
            <a:endParaRPr lang="en-US" sz="1800" dirty="0"/>
          </a:p>
          <a:p>
            <a:pPr marL="257175" indent="-257175">
              <a:buFont typeface="Arial" panose="020B0604020202020204" pitchFamily="34" charset="0"/>
              <a:buChar char="•"/>
            </a:pPr>
            <a:r>
              <a:rPr lang="en-US" sz="1800" dirty="0"/>
              <a:t>12 Optimizer runs completed-split up by class size</a:t>
            </a:r>
          </a:p>
          <a:p>
            <a:pPr marL="257175" indent="-257175">
              <a:buFont typeface="Arial" panose="020B0604020202020204" pitchFamily="34" charset="0"/>
              <a:buChar char="•"/>
            </a:pPr>
            <a:endParaRPr lang="en-US" sz="1800" dirty="0"/>
          </a:p>
          <a:p>
            <a:pPr marL="257175" indent="-257175">
              <a:buFont typeface="Arial" panose="020B0604020202020204" pitchFamily="34" charset="0"/>
              <a:buChar char="•"/>
            </a:pPr>
            <a:r>
              <a:rPr lang="en-US" sz="1800" dirty="0"/>
              <a:t>When the Fall 2022 Optimizer run was completed, we had 726 classes without rooms</a:t>
            </a:r>
          </a:p>
          <a:p>
            <a:endParaRPr lang="en-US" sz="1800" dirty="0"/>
          </a:p>
          <a:p>
            <a:pPr marL="257175" indent="-257175">
              <a:buFont typeface="Arial" panose="020B0604020202020204" pitchFamily="34" charset="0"/>
              <a:buChar char="•"/>
            </a:pPr>
            <a:r>
              <a:rPr lang="en-US" sz="1800" dirty="0"/>
              <a:t>As of this week, we </a:t>
            </a:r>
            <a:r>
              <a:rPr lang="en-US" sz="1800"/>
              <a:t>have 332 </a:t>
            </a:r>
            <a:r>
              <a:rPr lang="en-US" sz="1800" dirty="0"/>
              <a:t>classes without rooms</a:t>
            </a:r>
          </a:p>
          <a:p>
            <a:endParaRPr lang="en-US" sz="1800" dirty="0"/>
          </a:p>
          <a:p>
            <a:endParaRPr lang="en-US" sz="1800" dirty="0"/>
          </a:p>
          <a:p>
            <a:endParaRPr lang="en-US" sz="1800" dirty="0"/>
          </a:p>
          <a:p>
            <a:pPr marL="257175" indent="-257175">
              <a:buFont typeface="Arial" panose="020B0604020202020204" pitchFamily="34" charset="0"/>
              <a:buChar char="•"/>
            </a:pPr>
            <a:endParaRPr lang="en-US" sz="1800" dirty="0"/>
          </a:p>
          <a:p>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Fall 2022 Optimizer Run</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Tree>
    <p:extLst>
      <p:ext uri="{BB962C8B-B14F-4D97-AF65-F5344CB8AC3E}">
        <p14:creationId xmlns:p14="http://schemas.microsoft.com/office/powerpoint/2010/main" val="3782334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1241215" y="47193"/>
            <a:ext cx="9480901"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2" y="1004770"/>
            <a:ext cx="8322469" cy="2828882"/>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57175" indent="-257175">
              <a:buFont typeface="Arial" panose="020B0604020202020204" pitchFamily="34" charset="0"/>
              <a:buChar char="•"/>
            </a:pPr>
            <a:r>
              <a:rPr lang="en-US" sz="1800" dirty="0"/>
              <a:t>Departments not pre-assigning their department labs or department classrooms prior to the Optimizer run.</a:t>
            </a:r>
          </a:p>
          <a:p>
            <a:pPr marL="257175" indent="-257175">
              <a:buFont typeface="Arial" panose="020B0604020202020204" pitchFamily="34" charset="0"/>
              <a:buChar char="•"/>
            </a:pPr>
            <a:r>
              <a:rPr lang="en-US" sz="1800" dirty="0"/>
              <a:t>Many classes requesting Tuesday and/or Thursday meeting patterns- 514 of the 726 classes that didn’t get a assigned a room had a T, R, or TR meeting pattern</a:t>
            </a:r>
          </a:p>
          <a:p>
            <a:pPr marL="257175" indent="-257175">
              <a:buFont typeface="Arial" panose="020B0604020202020204" pitchFamily="34" charset="0"/>
              <a:buChar char="•"/>
            </a:pPr>
            <a:r>
              <a:rPr lang="en-US" sz="1800" dirty="0"/>
              <a:t>Classes asking for too many or conflicting room characteristics</a:t>
            </a:r>
          </a:p>
          <a:p>
            <a:pPr marL="257175" indent="-257175">
              <a:buFont typeface="Arial" panose="020B0604020202020204" pitchFamily="34" charset="0"/>
              <a:buChar char="•"/>
            </a:pPr>
            <a:r>
              <a:rPr lang="en-US" sz="1800" dirty="0"/>
              <a:t>Cross-listed classes not combined prior to Optimizer</a:t>
            </a:r>
          </a:p>
          <a:p>
            <a:pPr marL="257175" indent="-257175">
              <a:buFont typeface="Arial" panose="020B0604020202020204" pitchFamily="34" charset="0"/>
              <a:buChar char="•"/>
            </a:pPr>
            <a:r>
              <a:rPr lang="en-US" sz="1800" dirty="0"/>
              <a:t>Hybrid classes not cleaned up- Zoom or Web facility ID was missing from the online meeting pattern</a:t>
            </a:r>
          </a:p>
          <a:p>
            <a:pPr marL="257175" indent="-257175">
              <a:buFont typeface="Arial" panose="020B0604020202020204" pitchFamily="34" charset="0"/>
              <a:buChar char="•"/>
            </a:pPr>
            <a:r>
              <a:rPr lang="en-US" sz="1800" dirty="0"/>
              <a:t>Nonstandard classes- 165 of the 726 classes that didn’t get assigned a room were nonstandard</a:t>
            </a:r>
          </a:p>
          <a:p>
            <a:pPr marL="257175" indent="-257175">
              <a:buFont typeface="Arial" panose="020B0604020202020204" pitchFamily="34" charset="0"/>
              <a:buChar char="•"/>
            </a:pPr>
            <a:r>
              <a:rPr lang="en-US" sz="1800" dirty="0"/>
              <a:t>Loss of general-purpose classrooms</a:t>
            </a:r>
          </a:p>
          <a:p>
            <a:endParaRPr lang="en-US" sz="1800" dirty="0"/>
          </a:p>
          <a:p>
            <a:endParaRPr lang="en-US" sz="1800" dirty="0"/>
          </a:p>
          <a:p>
            <a:pPr marL="257175" indent="-257175">
              <a:buFont typeface="Arial" panose="020B0604020202020204" pitchFamily="34" charset="0"/>
              <a:buChar char="•"/>
            </a:pPr>
            <a:endParaRPr lang="en-US" sz="1800" dirty="0"/>
          </a:p>
          <a:p>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Fall 2022 Scheduling Issues</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Tree>
    <p:extLst>
      <p:ext uri="{BB962C8B-B14F-4D97-AF65-F5344CB8AC3E}">
        <p14:creationId xmlns:p14="http://schemas.microsoft.com/office/powerpoint/2010/main" val="1408983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8"/>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7019"/>
            <a:ext cx="9143998" cy="3280596"/>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31539" y="-2948881"/>
            <a:ext cx="3280918"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02522" y="-2777901"/>
            <a:ext cx="3280596"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7017"/>
            <a:ext cx="6406863" cy="3280594"/>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774039"/>
            <a:ext cx="3742610" cy="3329347"/>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Shape 59"/>
          <p:cNvSpPr txBox="1">
            <a:spLocks noGrp="1"/>
          </p:cNvSpPr>
          <p:nvPr>
            <p:ph type="ctrTitle"/>
          </p:nvPr>
        </p:nvSpPr>
        <p:spPr>
          <a:xfrm>
            <a:off x="986118" y="551329"/>
            <a:ext cx="7540322" cy="2196353"/>
          </a:xfrm>
          <a:prstGeom prst="rect">
            <a:avLst/>
          </a:prstGeom>
        </p:spPr>
        <p:txBody>
          <a:bodyPr spcFirstLastPara="1" lIns="91425" tIns="91425" rIns="91425" bIns="91425" anchor="b" anchorCtr="0">
            <a:normAutofit/>
          </a:bodyPr>
          <a:lstStyle/>
          <a:p>
            <a:pPr marL="0" lvl="0" indent="0" algn="l">
              <a:spcBef>
                <a:spcPts val="0"/>
              </a:spcBef>
              <a:spcAft>
                <a:spcPts val="0"/>
              </a:spcAft>
              <a:buNone/>
            </a:pPr>
            <a:endParaRPr lang="en-US" sz="3600">
              <a:solidFill>
                <a:srgbClr val="FFFFFF"/>
              </a:solidFill>
            </a:endParaRPr>
          </a:p>
          <a:p>
            <a:pPr marL="0" lvl="0" indent="0" algn="l">
              <a:spcBef>
                <a:spcPts val="0"/>
              </a:spcBef>
              <a:spcAft>
                <a:spcPts val="0"/>
              </a:spcAft>
              <a:buNone/>
            </a:pPr>
            <a:r>
              <a:rPr lang="en-US" sz="3600">
                <a:solidFill>
                  <a:srgbClr val="FFFFFF"/>
                </a:solidFill>
              </a:rPr>
              <a:t>University Park</a:t>
            </a:r>
          </a:p>
          <a:p>
            <a:pPr marL="0" lvl="0" indent="0" algn="l" rtl="0">
              <a:spcBef>
                <a:spcPts val="0"/>
              </a:spcBef>
              <a:spcAft>
                <a:spcPts val="0"/>
              </a:spcAft>
              <a:buNone/>
            </a:pPr>
            <a:r>
              <a:rPr lang="en-US" sz="3600">
                <a:solidFill>
                  <a:srgbClr val="FFFFFF"/>
                </a:solidFill>
              </a:rPr>
              <a:t>Flexible Learning Spaces </a:t>
            </a:r>
          </a:p>
          <a:p>
            <a:pPr marL="0" lvl="0" indent="0" algn="l">
              <a:spcBef>
                <a:spcPts val="0"/>
              </a:spcBef>
              <a:spcAft>
                <a:spcPts val="0"/>
              </a:spcAft>
              <a:buNone/>
            </a:pPr>
            <a:endParaRPr lang="en-US" sz="3600">
              <a:solidFill>
                <a:srgbClr val="FFFFFF"/>
              </a:solidFill>
            </a:endParaRPr>
          </a:p>
        </p:txBody>
      </p:sp>
      <p:sp>
        <p:nvSpPr>
          <p:cNvPr id="60" name="Shape 60"/>
          <p:cNvSpPr txBox="1">
            <a:spLocks noGrp="1"/>
          </p:cNvSpPr>
          <p:nvPr>
            <p:ph type="subTitle" idx="1"/>
          </p:nvPr>
        </p:nvSpPr>
        <p:spPr>
          <a:xfrm>
            <a:off x="1013011" y="3653118"/>
            <a:ext cx="7504463" cy="1093693"/>
          </a:xfrm>
          <a:prstGeom prst="rect">
            <a:avLst/>
          </a:prstGeom>
        </p:spPr>
        <p:txBody>
          <a:bodyPr spcFirstLastPara="1" lIns="91425" tIns="91425" rIns="91425" bIns="91425" anchor="ctr" anchorCtr="0">
            <a:normAutofit/>
          </a:bodyPr>
          <a:lstStyle/>
          <a:p>
            <a:pPr marL="0" lvl="0" indent="0" algn="l">
              <a:spcBef>
                <a:spcPts val="0"/>
              </a:spcBef>
              <a:spcAft>
                <a:spcPts val="600"/>
              </a:spcAft>
              <a:buNone/>
            </a:pPr>
            <a:r>
              <a:rPr lang="en" dirty="0"/>
              <a:t>General Purpose Classrooms (GPC)</a:t>
            </a:r>
            <a:endParaRPr lang="en-US"/>
          </a:p>
          <a:p>
            <a:pPr algn="l">
              <a:spcBef>
                <a:spcPts val="0"/>
              </a:spcBef>
              <a:spcAft>
                <a:spcPts val="600"/>
              </a:spcAft>
            </a:pPr>
            <a:r>
              <a:rPr lang="en" dirty="0"/>
              <a:t>March 2022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0">
                                            <p:txEl>
                                              <p:pRg st="0" end="0"/>
                                            </p:txEl>
                                          </p:spTgt>
                                        </p:tgtEl>
                                        <p:attrNameLst>
                                          <p:attrName>style.visibility</p:attrName>
                                        </p:attrNameLst>
                                      </p:cBhvr>
                                      <p:to>
                                        <p:strVal val="visible"/>
                                      </p:to>
                                    </p:set>
                                    <p:animEffect transition="in" filter="fade">
                                      <p:cBhvr>
                                        <p:cTn id="7" dur="700"/>
                                        <p:tgtEl>
                                          <p:spTgt spid="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p:tmPct val="10000"/>
                                  </p:iterate>
                                  <p:childTnLst>
                                    <p:set>
                                      <p:cBhvr>
                                        <p:cTn id="11" dur="1" fill="hold">
                                          <p:stCondLst>
                                            <p:cond delay="0"/>
                                          </p:stCondLst>
                                        </p:cTn>
                                        <p:tgtEl>
                                          <p:spTgt spid="60">
                                            <p:txEl>
                                              <p:pRg st="1" end="1"/>
                                            </p:txEl>
                                          </p:spTgt>
                                        </p:tgtEl>
                                        <p:attrNameLst>
                                          <p:attrName>style.visibility</p:attrName>
                                        </p:attrNameLst>
                                      </p:cBhvr>
                                      <p:to>
                                        <p:strVal val="visible"/>
                                      </p:to>
                                    </p:set>
                                    <p:animEffect transition="in" filter="fade">
                                      <p:cBhvr>
                                        <p:cTn id="12" dur="700"/>
                                        <p:tgtEl>
                                          <p:spTgt spid="60">
                                            <p:txEl>
                                              <p:pRg st="1" end="1"/>
                                            </p:txEl>
                                          </p:spTgt>
                                        </p:tgtEl>
                                      </p:cBhvr>
                                    </p:animEffect>
                                  </p:childTnLst>
                                </p:cTn>
                              </p:par>
                              <p:par>
                                <p:cTn id="13" presetID="10" presetClass="entr" presetSubtype="0" fill="hold" grpId="0" nodeType="withEffect">
                                  <p:stCondLst>
                                    <p:cond delay="500"/>
                                  </p:stCondLst>
                                  <p:iterate>
                                    <p:tmPct val="10000"/>
                                  </p:iterate>
                                  <p:childTnLst>
                                    <p:set>
                                      <p:cBhvr>
                                        <p:cTn id="14" dur="1" fill="hold">
                                          <p:stCondLst>
                                            <p:cond delay="0"/>
                                          </p:stCondLst>
                                        </p:cTn>
                                        <p:tgtEl>
                                          <p:spTgt spid="59"/>
                                        </p:tgtEl>
                                        <p:attrNameLst>
                                          <p:attrName>style.visibility</p:attrName>
                                        </p:attrNameLst>
                                      </p:cBhvr>
                                      <p:to>
                                        <p:strVal val="visible"/>
                                      </p:to>
                                    </p:set>
                                    <p:animEffect transition="in" filter="fade">
                                      <p:cBhvr>
                                        <p:cTn id="15" dur="7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1210733" y="0"/>
            <a:ext cx="9440333"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1" y="1280940"/>
            <a:ext cx="8322469" cy="2828882"/>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Classrooms</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
        <p:nvSpPr>
          <p:cNvPr id="5" name="AutoShape 2" descr="Image"/>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4" name="TextBox 3"/>
          <p:cNvSpPr txBox="1"/>
          <p:nvPr/>
        </p:nvSpPr>
        <p:spPr>
          <a:xfrm>
            <a:off x="364952" y="955552"/>
            <a:ext cx="7373829" cy="4539704"/>
          </a:xfrm>
          <a:prstGeom prst="rect">
            <a:avLst/>
          </a:prstGeom>
          <a:noFill/>
        </p:spPr>
        <p:txBody>
          <a:bodyPr wrap="square" numCol="1" rtlCol="0">
            <a:spAutoFit/>
          </a:bodyPr>
          <a:lstStyle/>
          <a:p>
            <a:pPr marL="514350" lvl="1" indent="-171450">
              <a:buFont typeface="Arial" panose="020B0604020202020204" pitchFamily="34" charset="0"/>
              <a:buChar char="•"/>
            </a:pPr>
            <a:r>
              <a:rPr lang="en-US" sz="1400" b="1" dirty="0">
                <a:solidFill>
                  <a:srgbClr val="000000"/>
                </a:solidFill>
                <a:latin typeface="Open Sans" panose="020B0606030504020204" pitchFamily="34" charset="0"/>
              </a:rPr>
              <a:t>Losses</a:t>
            </a:r>
          </a:p>
          <a:p>
            <a:pPr marL="971550" lvl="2" indent="-171450">
              <a:buFont typeface="Arial" panose="020B0604020202020204" pitchFamily="34" charset="0"/>
              <a:buChar char="•"/>
            </a:pPr>
            <a:r>
              <a:rPr lang="en-US" sz="1050" dirty="0">
                <a:solidFill>
                  <a:srgbClr val="000000"/>
                </a:solidFill>
                <a:latin typeface="Open Sans" panose="020B0606030504020204" pitchFamily="34" charset="0"/>
              </a:rPr>
              <a:t>232 BBH- 16 seats</a:t>
            </a:r>
          </a:p>
          <a:p>
            <a:pPr marL="971550" lvl="2" indent="-171450">
              <a:buFont typeface="Arial" panose="020B0604020202020204" pitchFamily="34" charset="0"/>
              <a:buChar char="•"/>
            </a:pPr>
            <a:r>
              <a:rPr lang="en-US" sz="1050" dirty="0">
                <a:solidFill>
                  <a:srgbClr val="000000"/>
                </a:solidFill>
                <a:latin typeface="Open Sans" panose="020B0606030504020204" pitchFamily="34" charset="0"/>
              </a:rPr>
              <a:t>N205 Millennium- 18 seats</a:t>
            </a:r>
          </a:p>
          <a:p>
            <a:pPr marL="971550" lvl="2" indent="-171450">
              <a:buFont typeface="Arial" panose="020B0604020202020204" pitchFamily="34" charset="0"/>
              <a:buChar char="•"/>
            </a:pPr>
            <a:r>
              <a:rPr lang="en-US" sz="1050" dirty="0">
                <a:solidFill>
                  <a:srgbClr val="000000"/>
                </a:solidFill>
                <a:latin typeface="Open Sans" panose="020B0606030504020204" pitchFamily="34" charset="0"/>
              </a:rPr>
              <a:t>122 Pond- 25 seats</a:t>
            </a:r>
          </a:p>
          <a:p>
            <a:pPr marL="971550" lvl="2" indent="-171450">
              <a:buFont typeface="Arial" panose="020B0604020202020204" pitchFamily="34" charset="0"/>
              <a:buChar char="•"/>
            </a:pPr>
            <a:r>
              <a:rPr lang="en-US" sz="1050" dirty="0">
                <a:solidFill>
                  <a:srgbClr val="000000"/>
                </a:solidFill>
                <a:latin typeface="Open Sans" panose="020B0606030504020204" pitchFamily="34" charset="0"/>
              </a:rPr>
              <a:t>123 Pond- 20 seats</a:t>
            </a:r>
          </a:p>
          <a:p>
            <a:pPr marL="971550" lvl="2" indent="-171450">
              <a:buFont typeface="Arial" panose="020B0604020202020204" pitchFamily="34" charset="0"/>
              <a:buChar char="•"/>
            </a:pPr>
            <a:r>
              <a:rPr lang="en-US" sz="1050" dirty="0">
                <a:solidFill>
                  <a:srgbClr val="000000"/>
                </a:solidFill>
                <a:latin typeface="Open Sans" panose="020B0606030504020204" pitchFamily="34" charset="0"/>
              </a:rPr>
              <a:t>114 Earth &amp; Engineering Science- 119 seats</a:t>
            </a:r>
          </a:p>
          <a:p>
            <a:pPr marL="971550" lvl="2" indent="-171450">
              <a:buFont typeface="Arial" panose="020B0604020202020204" pitchFamily="34" charset="0"/>
              <a:buChar char="•"/>
            </a:pPr>
            <a:r>
              <a:rPr lang="en-US" sz="1050" dirty="0">
                <a:solidFill>
                  <a:srgbClr val="000000"/>
                </a:solidFill>
                <a:latin typeface="Open Sans" panose="020B0606030504020204" pitchFamily="34" charset="0"/>
              </a:rPr>
              <a:t>116 Earth &amp; Engineering Science- 35 seats</a:t>
            </a:r>
          </a:p>
          <a:p>
            <a:pPr marL="971550" lvl="2" indent="-171450">
              <a:buFont typeface="Arial" panose="020B0604020202020204" pitchFamily="34" charset="0"/>
              <a:buChar char="•"/>
            </a:pPr>
            <a:r>
              <a:rPr lang="en-US" sz="1050" dirty="0">
                <a:solidFill>
                  <a:srgbClr val="000000"/>
                </a:solidFill>
                <a:latin typeface="Open Sans" panose="020B0606030504020204" pitchFamily="34" charset="0"/>
              </a:rPr>
              <a:t>112 Osmond- 45 seats</a:t>
            </a:r>
          </a:p>
          <a:p>
            <a:pPr marL="971550" lvl="2" indent="-171450">
              <a:buFont typeface="Arial" panose="020B0604020202020204" pitchFamily="34" charset="0"/>
              <a:buChar char="•"/>
            </a:pPr>
            <a:r>
              <a:rPr lang="en-US" sz="1050" dirty="0">
                <a:solidFill>
                  <a:srgbClr val="000000"/>
                </a:solidFill>
                <a:latin typeface="Open Sans" panose="020B0606030504020204" pitchFamily="34" charset="0"/>
              </a:rPr>
              <a:t>113 Osmond- 36 seats</a:t>
            </a:r>
          </a:p>
          <a:p>
            <a:pPr marL="971550" lvl="2" indent="-171450">
              <a:buFont typeface="Arial" panose="020B0604020202020204" pitchFamily="34" charset="0"/>
              <a:buChar char="•"/>
            </a:pPr>
            <a:r>
              <a:rPr lang="en-US" sz="1050" dirty="0">
                <a:solidFill>
                  <a:srgbClr val="000000"/>
                </a:solidFill>
                <a:latin typeface="Open Sans" panose="020B0606030504020204" pitchFamily="34" charset="0"/>
              </a:rPr>
              <a:t>115 Osmond- 45 seats</a:t>
            </a:r>
          </a:p>
          <a:p>
            <a:pPr marL="971550" lvl="2" indent="-171450">
              <a:buFont typeface="Arial" panose="020B0604020202020204" pitchFamily="34" charset="0"/>
              <a:buChar char="•"/>
            </a:pPr>
            <a:r>
              <a:rPr lang="en-US" sz="1050" dirty="0">
                <a:solidFill>
                  <a:srgbClr val="000000"/>
                </a:solidFill>
                <a:latin typeface="Open Sans" panose="020B0606030504020204" pitchFamily="34" charset="0"/>
              </a:rPr>
              <a:t>116 Osmond- 36 seats</a:t>
            </a:r>
          </a:p>
          <a:p>
            <a:pPr marL="971550" lvl="2" indent="-171450">
              <a:buFont typeface="Arial" panose="020B0604020202020204" pitchFamily="34" charset="0"/>
              <a:buChar char="•"/>
            </a:pPr>
            <a:r>
              <a:rPr lang="en-US" sz="1050" dirty="0">
                <a:solidFill>
                  <a:srgbClr val="000000"/>
                </a:solidFill>
                <a:latin typeface="Open Sans" panose="020B0606030504020204" pitchFamily="34" charset="0"/>
              </a:rPr>
              <a:t>117 Osmond- 159 seats</a:t>
            </a:r>
          </a:p>
          <a:p>
            <a:pPr marL="971550" lvl="2" indent="-171450">
              <a:buFont typeface="Arial" panose="020B0604020202020204" pitchFamily="34" charset="0"/>
              <a:buChar char="•"/>
            </a:pPr>
            <a:r>
              <a:rPr lang="en-US" sz="1050" dirty="0">
                <a:solidFill>
                  <a:srgbClr val="000000"/>
                </a:solidFill>
                <a:latin typeface="Open Sans" panose="020B0606030504020204" pitchFamily="34" charset="0"/>
              </a:rPr>
              <a:t>119 Osmond- 351 seats</a:t>
            </a:r>
          </a:p>
          <a:p>
            <a:pPr marL="971550" lvl="2" indent="-171450">
              <a:buFont typeface="Arial" panose="020B0604020202020204" pitchFamily="34" charset="0"/>
              <a:buChar char="•"/>
            </a:pPr>
            <a:r>
              <a:rPr lang="en-US" sz="1050" dirty="0">
                <a:solidFill>
                  <a:srgbClr val="000000"/>
                </a:solidFill>
                <a:latin typeface="Open Sans" panose="020B0606030504020204" pitchFamily="34" charset="0"/>
              </a:rPr>
              <a:t>216 Osmond- 24 seats</a:t>
            </a:r>
          </a:p>
          <a:p>
            <a:pPr marL="971550" lvl="2" indent="-171450">
              <a:buFont typeface="Arial" panose="020B0604020202020204" pitchFamily="34" charset="0"/>
              <a:buChar char="•"/>
            </a:pPr>
            <a:endParaRPr lang="en-US" sz="1050" dirty="0">
              <a:solidFill>
                <a:srgbClr val="000000"/>
              </a:solidFill>
              <a:latin typeface="Open Sans" panose="020B0606030504020204" pitchFamily="34" charset="0"/>
            </a:endParaRPr>
          </a:p>
          <a:p>
            <a:pPr marL="514350" lvl="1" indent="-171450">
              <a:buFont typeface="Arial" panose="020B0604020202020204" pitchFamily="34" charset="0"/>
              <a:buChar char="•"/>
            </a:pPr>
            <a:r>
              <a:rPr lang="en-US" sz="1400" b="1" dirty="0">
                <a:solidFill>
                  <a:srgbClr val="000000"/>
                </a:solidFill>
                <a:latin typeface="Open Sans" panose="020B0606030504020204" pitchFamily="34" charset="0"/>
              </a:rPr>
              <a:t>Gains</a:t>
            </a:r>
          </a:p>
          <a:p>
            <a:pPr marL="971550" lvl="2" indent="-171450">
              <a:buFont typeface="Arial" panose="020B0604020202020204" pitchFamily="34" charset="0"/>
              <a:buChar char="•"/>
            </a:pPr>
            <a:r>
              <a:rPr lang="en-US" sz="1050" dirty="0">
                <a:solidFill>
                  <a:srgbClr val="000000"/>
                </a:solidFill>
                <a:latin typeface="Open Sans" panose="020B0606030504020204" pitchFamily="34" charset="0"/>
              </a:rPr>
              <a:t>108 Waring- 47 seats</a:t>
            </a:r>
          </a:p>
          <a:p>
            <a:pPr marL="971550" lvl="2" indent="-171450">
              <a:buFont typeface="Arial" panose="020B0604020202020204" pitchFamily="34" charset="0"/>
              <a:buChar char="•"/>
            </a:pPr>
            <a:r>
              <a:rPr lang="en-US" sz="1050" dirty="0">
                <a:solidFill>
                  <a:srgbClr val="000000"/>
                </a:solidFill>
                <a:latin typeface="Open Sans" panose="020B0606030504020204" pitchFamily="34" charset="0"/>
              </a:rPr>
              <a:t>102 Animal, Veterinary, and Biomedical Science- 120 seats</a:t>
            </a:r>
          </a:p>
          <a:p>
            <a:pPr marL="971550" lvl="2" indent="-171450">
              <a:buFont typeface="Arial" panose="020B0604020202020204" pitchFamily="34" charset="0"/>
              <a:buChar char="•"/>
            </a:pPr>
            <a:endParaRPr lang="en-US" sz="1050" dirty="0">
              <a:solidFill>
                <a:srgbClr val="000000"/>
              </a:solidFill>
              <a:latin typeface="Open Sans" panose="020B0606030504020204" pitchFamily="34" charset="0"/>
            </a:endParaRPr>
          </a:p>
          <a:p>
            <a:pPr marL="971550" lvl="2" indent="-171450">
              <a:buFont typeface="Arial" panose="020B0604020202020204" pitchFamily="34" charset="0"/>
              <a:buChar char="•"/>
            </a:pPr>
            <a:endParaRPr lang="en-US" sz="1050" dirty="0">
              <a:solidFill>
                <a:srgbClr val="000000"/>
              </a:solidFill>
              <a:latin typeface="Open Sans" panose="020B0606030504020204" pitchFamily="34" charset="0"/>
            </a:endParaRPr>
          </a:p>
          <a:p>
            <a:endParaRPr lang="en-US" sz="1050" dirty="0">
              <a:solidFill>
                <a:srgbClr val="000000"/>
              </a:solidFill>
              <a:latin typeface="Univers" panose="020B0503020202020204" pitchFamily="34" charset="0"/>
            </a:endParaRPr>
          </a:p>
          <a:p>
            <a:pPr marL="214313" indent="-214313">
              <a:buFontTx/>
              <a:buChar char="-"/>
            </a:pPr>
            <a:endParaRPr lang="en-US" sz="1050" dirty="0">
              <a:solidFill>
                <a:srgbClr val="000000"/>
              </a:solidFill>
              <a:latin typeface="Univers" panose="020B0503020202020204" pitchFamily="34" charset="0"/>
            </a:endParaRPr>
          </a:p>
          <a:p>
            <a:endParaRPr lang="en-US" sz="1050" i="1" dirty="0">
              <a:solidFill>
                <a:srgbClr val="000000"/>
              </a:solidFill>
              <a:latin typeface="Univers" panose="020B0503020202020204" pitchFamily="34" charset="0"/>
            </a:endParaRPr>
          </a:p>
          <a:p>
            <a:endParaRPr lang="en-US" sz="1350" dirty="0">
              <a:solidFill>
                <a:srgbClr val="000000"/>
              </a:solidFill>
              <a:latin typeface="Univers" panose="020B0503020202020204" pitchFamily="34" charset="0"/>
            </a:endParaRPr>
          </a:p>
          <a:p>
            <a:endParaRPr lang="en-US" sz="1350" dirty="0">
              <a:solidFill>
                <a:srgbClr val="000000"/>
              </a:solidFill>
              <a:latin typeface="Univers" panose="020B0503020202020204" pitchFamily="34" charset="0"/>
            </a:endParaRPr>
          </a:p>
          <a:p>
            <a:endParaRPr lang="en-US" sz="1350" dirty="0">
              <a:solidFill>
                <a:srgbClr val="000000"/>
              </a:solidFill>
              <a:latin typeface="Univers" panose="020B0503020202020204" pitchFamily="34" charset="0"/>
            </a:endParaRPr>
          </a:p>
        </p:txBody>
      </p:sp>
    </p:spTree>
    <p:extLst>
      <p:ext uri="{BB962C8B-B14F-4D97-AF65-F5344CB8AC3E}">
        <p14:creationId xmlns:p14="http://schemas.microsoft.com/office/powerpoint/2010/main" val="3384857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846"/>
          <a:stretch/>
        </p:blipFill>
        <p:spPr>
          <a:xfrm rot="120000">
            <a:off x="1711540" y="473581"/>
            <a:ext cx="6575786" cy="3766286"/>
          </a:xfrm>
          <a:prstGeom prst="rect">
            <a:avLst/>
          </a:prstGeom>
          <a:effectLst>
            <a:glow>
              <a:schemeClr val="accent1">
                <a:alpha val="39000"/>
              </a:schemeClr>
            </a:glow>
            <a:softEdge rad="317500"/>
          </a:effectLst>
          <a:scene3d>
            <a:camera prst="orthographicFront"/>
            <a:lightRig rig="threePt" dir="t"/>
          </a:scene3d>
          <a:sp3d prstMaterial="powder"/>
        </p:spPr>
      </p:pic>
      <p:sp>
        <p:nvSpPr>
          <p:cNvPr id="12" name="Rectangle 11"/>
          <p:cNvSpPr/>
          <p:nvPr/>
        </p:nvSpPr>
        <p:spPr>
          <a:xfrm>
            <a:off x="-1140031" y="0"/>
            <a:ext cx="9291050" cy="521201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0" y="4372129"/>
            <a:ext cx="9144000" cy="771371"/>
          </a:xfrm>
          <a:prstGeom prst="rect">
            <a:avLst/>
          </a:prstGeom>
          <a:solidFill>
            <a:srgbClr val="145291">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858000" y="4587784"/>
            <a:ext cx="2104061" cy="323165"/>
          </a:xfrm>
          <a:prstGeom prst="rect">
            <a:avLst/>
          </a:prstGeom>
          <a:noFill/>
        </p:spPr>
        <p:txBody>
          <a:bodyPr wrap="square" rtlCol="0">
            <a:spAutoFit/>
          </a:bodyPr>
          <a:lstStyle/>
          <a:p>
            <a:pPr algn="r"/>
            <a:r>
              <a:rPr lang="en-US" sz="1500" b="1" dirty="0">
                <a:solidFill>
                  <a:srgbClr val="F8F8F8"/>
                </a:solidFill>
              </a:rPr>
              <a:t>www.registrar.psu.edu</a:t>
            </a:r>
          </a:p>
        </p:txBody>
      </p:sp>
      <p:cxnSp>
        <p:nvCxnSpPr>
          <p:cNvPr id="9" name="Straight Connector 8"/>
          <p:cNvCxnSpPr/>
          <p:nvPr/>
        </p:nvCxnSpPr>
        <p:spPr>
          <a:xfrm>
            <a:off x="0" y="4378599"/>
            <a:ext cx="9144000" cy="0"/>
          </a:xfrm>
          <a:prstGeom prst="line">
            <a:avLst/>
          </a:prstGeom>
          <a:ln w="889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21481" y="1056568"/>
            <a:ext cx="8322468" cy="3053254"/>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dirty="0"/>
          </a:p>
          <a:p>
            <a:pPr marL="257175" indent="-257175">
              <a:buFont typeface="Arial" panose="020B0604020202020204" pitchFamily="34" charset="0"/>
              <a:buChar char="•"/>
            </a:pPr>
            <a:endParaRPr lang="en-US" sz="1800" dirty="0"/>
          </a:p>
        </p:txBody>
      </p:sp>
      <p:cxnSp>
        <p:nvCxnSpPr>
          <p:cNvPr id="14" name="Straight Connector 13"/>
          <p:cNvCxnSpPr/>
          <p:nvPr/>
        </p:nvCxnSpPr>
        <p:spPr>
          <a:xfrm>
            <a:off x="0" y="47192"/>
            <a:ext cx="9144000" cy="0"/>
          </a:xfrm>
          <a:prstGeom prst="line">
            <a:avLst/>
          </a:prstGeom>
          <a:ln w="127000" cmpd="sng">
            <a:solidFill>
              <a:srgbClr val="1E407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1481" y="221671"/>
            <a:ext cx="7729538" cy="574672"/>
          </a:xfrm>
        </p:spPr>
        <p:txBody>
          <a:bodyPr>
            <a:normAutofit/>
          </a:bodyPr>
          <a:lstStyle/>
          <a:p>
            <a:r>
              <a:rPr lang="en-US" sz="3000" b="1" dirty="0">
                <a:latin typeface="Franklin Gothic Book" panose="020B0503020102020204" pitchFamily="34" charset="0"/>
                <a:ea typeface="Tahoma" panose="020B0604030504040204" pitchFamily="34" charset="0"/>
                <a:cs typeface="Tahoma" panose="020B0604030504040204" pitchFamily="34" charset="0"/>
              </a:rPr>
              <a:t>Contacts</a:t>
            </a:r>
            <a:endParaRPr lang="en-US" sz="3000" dirty="0"/>
          </a:p>
        </p:txBody>
      </p:sp>
      <p:grpSp>
        <p:nvGrpSpPr>
          <p:cNvPr id="17" name="Group 16"/>
          <p:cNvGrpSpPr/>
          <p:nvPr/>
        </p:nvGrpSpPr>
        <p:grpSpPr>
          <a:xfrm>
            <a:off x="144153" y="4401519"/>
            <a:ext cx="3597217" cy="721890"/>
            <a:chOff x="1837426" y="2575239"/>
            <a:chExt cx="4796289" cy="962520"/>
          </a:xfrm>
        </p:grpSpPr>
        <p:sp>
          <p:nvSpPr>
            <p:cNvPr id="18" name="TextBox 17"/>
            <p:cNvSpPr txBox="1"/>
            <p:nvPr/>
          </p:nvSpPr>
          <p:spPr>
            <a:xfrm>
              <a:off x="2510291" y="2922206"/>
              <a:ext cx="4123424" cy="615553"/>
            </a:xfrm>
            <a:prstGeom prst="rect">
              <a:avLst/>
            </a:prstGeom>
            <a:noFill/>
          </p:spPr>
          <p:txBody>
            <a:bodyPr wrap="square" rtlCol="0">
              <a:spAutoFit/>
            </a:bodyPr>
            <a:lstStyle/>
            <a:p>
              <a:r>
                <a:rPr lang="en-US" sz="1200" dirty="0">
                  <a:solidFill>
                    <a:schemeClr val="bg1"/>
                  </a:solidFill>
                  <a:latin typeface="Segoe UI" panose="020B0502040204020203" pitchFamily="34" charset="0"/>
                  <a:cs typeface="Segoe UI" panose="020B0502040204020203" pitchFamily="34" charset="0"/>
                </a:rPr>
                <a:t>Office of the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University Registrar</a:t>
              </a:r>
            </a:p>
          </p:txBody>
        </p:sp>
        <p:pic>
          <p:nvPicPr>
            <p:cNvPr id="19"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86" t="15949" r="63573" b="19048"/>
            <a:stretch/>
          </p:blipFill>
          <p:spPr>
            <a:xfrm>
              <a:off x="1837426" y="2575239"/>
              <a:ext cx="741873" cy="776378"/>
            </a:xfrm>
            <a:prstGeom prst="rect">
              <a:avLst/>
            </a:prstGeom>
          </p:spPr>
        </p:pic>
        <p:pic>
          <p:nvPicPr>
            <p:cNvPr id="20"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35536" t="25579" r="7651" b="41198"/>
            <a:stretch/>
          </p:blipFill>
          <p:spPr>
            <a:xfrm>
              <a:off x="2544795" y="2622407"/>
              <a:ext cx="1466490" cy="396815"/>
            </a:xfrm>
            <a:prstGeom prst="rect">
              <a:avLst/>
            </a:prstGeom>
          </p:spPr>
        </p:pic>
      </p:grpSp>
      <p:sp>
        <p:nvSpPr>
          <p:cNvPr id="15" name="Title 1"/>
          <p:cNvSpPr txBox="1">
            <a:spLocks/>
          </p:cNvSpPr>
          <p:nvPr/>
        </p:nvSpPr>
        <p:spPr>
          <a:xfrm>
            <a:off x="535781" y="1109133"/>
            <a:ext cx="8322468" cy="3053254"/>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dirty="0"/>
          </a:p>
          <a:p>
            <a:pPr marL="257175" indent="-257175">
              <a:buFont typeface="Arial" panose="020B0604020202020204" pitchFamily="34" charset="0"/>
              <a:buChar char="•"/>
            </a:pPr>
            <a:endParaRPr lang="en-US" sz="1800" dirty="0"/>
          </a:p>
          <a:p>
            <a:pPr marL="257175" indent="-257175">
              <a:buFont typeface="Arial" panose="020B0604020202020204" pitchFamily="34" charset="0"/>
              <a:buChar char="•"/>
            </a:pPr>
            <a:endParaRPr lang="en-US" sz="1800" dirty="0"/>
          </a:p>
          <a:p>
            <a:endParaRPr lang="en-US" sz="1800" dirty="0"/>
          </a:p>
          <a:p>
            <a:pPr marL="257175" indent="-257175">
              <a:buFont typeface="Arial" panose="020B0604020202020204" pitchFamily="34" charset="0"/>
              <a:buChar char="•"/>
            </a:pPr>
            <a:endParaRPr lang="en-US" sz="1800" dirty="0"/>
          </a:p>
        </p:txBody>
      </p:sp>
      <p:sp>
        <p:nvSpPr>
          <p:cNvPr id="16" name="Title 1"/>
          <p:cNvSpPr txBox="1">
            <a:spLocks/>
          </p:cNvSpPr>
          <p:nvPr/>
        </p:nvSpPr>
        <p:spPr>
          <a:xfrm>
            <a:off x="535781" y="1170868"/>
            <a:ext cx="8322468" cy="3053254"/>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dirty="0"/>
          </a:p>
          <a:p>
            <a:pPr marL="257175" indent="-257175">
              <a:buFont typeface="Arial" panose="020B0604020202020204" pitchFamily="34" charset="0"/>
              <a:buChar char="•"/>
            </a:pPr>
            <a:endParaRPr lang="en-US" sz="1800" dirty="0"/>
          </a:p>
        </p:txBody>
      </p:sp>
      <p:sp>
        <p:nvSpPr>
          <p:cNvPr id="4" name="TextBox 3"/>
          <p:cNvSpPr txBox="1"/>
          <p:nvPr/>
        </p:nvSpPr>
        <p:spPr>
          <a:xfrm>
            <a:off x="654160" y="1109132"/>
            <a:ext cx="6688304" cy="4108817"/>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4"/>
              </a:rPr>
              <a:t>esmail@psu.edu</a:t>
            </a:r>
            <a:r>
              <a:rPr lang="en-US" dirty="0"/>
              <a:t> is for questions about classes, exams, 25Live, course catalog, course controls</a:t>
            </a:r>
          </a:p>
          <a:p>
            <a:endParaRPr lang="en-US" dirty="0"/>
          </a:p>
          <a:p>
            <a:pPr marL="285750" indent="-285750">
              <a:buFont typeface="Arial" panose="020B0604020202020204" pitchFamily="34" charset="0"/>
              <a:buChar char="•"/>
            </a:pPr>
            <a:r>
              <a:rPr lang="en-US" dirty="0">
                <a:hlinkClick r:id="rId5"/>
              </a:rPr>
              <a:t>registrar@psu.edu</a:t>
            </a:r>
            <a:r>
              <a:rPr lang="en-US" dirty="0"/>
              <a:t> is for questions about students and enrollment</a:t>
            </a:r>
          </a:p>
          <a:p>
            <a:endParaRPr lang="en-US" dirty="0"/>
          </a:p>
          <a:p>
            <a:pPr marL="285750" indent="-285750">
              <a:buFont typeface="Arial" panose="020B0604020202020204" pitchFamily="34" charset="0"/>
              <a:buChar char="•"/>
            </a:pPr>
            <a:r>
              <a:rPr lang="en-US" dirty="0"/>
              <a:t>If you have new schedulers for your department, please let us know so we can update our mailing lists.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Reminder that we have a website that deals with all things course scheduling </a:t>
            </a:r>
            <a:r>
              <a:rPr lang="en-US" dirty="0">
                <a:hlinkClick r:id="rId6"/>
              </a:rPr>
              <a:t>https://www.registrar.psu.edu/faculty-staff/scheduling/index.cfm</a:t>
            </a:r>
            <a:endParaRPr lang="en-US" dirty="0"/>
          </a:p>
          <a:p>
            <a:endParaRPr lang="en-US" dirty="0"/>
          </a:p>
          <a:p>
            <a:pPr marL="285750" indent="-285750">
              <a:buFont typeface="Arial" panose="020B0604020202020204" pitchFamily="34" charset="0"/>
              <a:buChar char="•"/>
            </a:pPr>
            <a:endParaRPr lang="en-US" dirty="0"/>
          </a:p>
          <a:p>
            <a:pPr marL="214313" indent="-214313">
              <a:buFont typeface="Arial" panose="020B0604020202020204" pitchFamily="34" charset="0"/>
              <a:buChar char="•"/>
            </a:pPr>
            <a:endParaRPr lang="en-US" sz="1350" dirty="0"/>
          </a:p>
          <a:p>
            <a:r>
              <a:rPr lang="en-US" sz="1350" dirty="0"/>
              <a:t> </a:t>
            </a:r>
          </a:p>
        </p:txBody>
      </p:sp>
    </p:spTree>
    <p:extLst>
      <p:ext uri="{BB962C8B-B14F-4D97-AF65-F5344CB8AC3E}">
        <p14:creationId xmlns:p14="http://schemas.microsoft.com/office/powerpoint/2010/main" val="2199984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312871" cy="51435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3" name="Freeform: Shape 12">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204588" cy="51435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15" name="Freeform: Shape 14">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2871" cy="51435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710B94A-97C6-4F73-AD4B-F6126FC5456D}"/>
              </a:ext>
            </a:extLst>
          </p:cNvPr>
          <p:cNvSpPr>
            <a:spLocks noGrp="1"/>
          </p:cNvSpPr>
          <p:nvPr>
            <p:ph type="title"/>
          </p:nvPr>
        </p:nvSpPr>
        <p:spPr>
          <a:xfrm>
            <a:off x="342900" y="542554"/>
            <a:ext cx="2425514" cy="2870046"/>
          </a:xfrm>
        </p:spPr>
        <p:txBody>
          <a:bodyPr vert="horz" lIns="91440" tIns="45720" rIns="91440" bIns="45720" rtlCol="0" anchor="b">
            <a:normAutofit/>
          </a:bodyPr>
          <a:lstStyle/>
          <a:p>
            <a:pPr algn="ctr" defTabSz="914400"/>
            <a:r>
              <a:rPr lang="en-US" sz="4400" kern="1200">
                <a:solidFill>
                  <a:schemeClr val="tx1"/>
                </a:solidFill>
                <a:latin typeface="+mj-lt"/>
                <a:ea typeface="+mj-ea"/>
                <a:cs typeface="+mj-cs"/>
              </a:rPr>
              <a:t>Finding Flexible Spaces in 25 Live</a:t>
            </a:r>
          </a:p>
        </p:txBody>
      </p:sp>
      <p:pic>
        <p:nvPicPr>
          <p:cNvPr id="4" name="Picture 4" descr="Graphical user interface, application&#10;&#10;Description automatically generated">
            <a:extLst>
              <a:ext uri="{FF2B5EF4-FFF2-40B4-BE49-F238E27FC236}">
                <a16:creationId xmlns:a16="http://schemas.microsoft.com/office/drawing/2014/main" id="{802184A6-AF34-46B9-9E46-84E7C8CD4C0D}"/>
              </a:ext>
            </a:extLst>
          </p:cNvPr>
          <p:cNvPicPr>
            <a:picLocks noGrp="1" noChangeAspect="1"/>
          </p:cNvPicPr>
          <p:nvPr>
            <p:ph idx="1"/>
          </p:nvPr>
        </p:nvPicPr>
        <p:blipFill>
          <a:blip r:embed="rId2"/>
          <a:stretch>
            <a:fillRect/>
          </a:stretch>
        </p:blipFill>
        <p:spPr>
          <a:xfrm>
            <a:off x="4278039" y="482601"/>
            <a:ext cx="3791803" cy="4178297"/>
          </a:xfrm>
          <a:prstGeom prst="rect">
            <a:avLst/>
          </a:prstGeom>
        </p:spPr>
      </p:pic>
    </p:spTree>
    <p:extLst>
      <p:ext uri="{BB962C8B-B14F-4D97-AF65-F5344CB8AC3E}">
        <p14:creationId xmlns:p14="http://schemas.microsoft.com/office/powerpoint/2010/main" val="3539044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0"/>
        <p:cNvGrpSpPr/>
        <p:nvPr/>
      </p:nvGrpSpPr>
      <p:grpSpPr>
        <a:xfrm>
          <a:off x="0" y="0"/>
          <a:ext cx="0" cy="0"/>
          <a:chOff x="0" y="0"/>
          <a:chExt cx="0" cy="0"/>
        </a:xfrm>
      </p:grpSpPr>
      <p:sp>
        <p:nvSpPr>
          <p:cNvPr id="80" name="Freeform: Shape 79">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5931"/>
            <a:ext cx="6870771" cy="1117569"/>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77" y="4025931"/>
            <a:ext cx="2571723" cy="1117569"/>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2" name="Shape 72"/>
          <p:cNvPicPr preferRelativeResize="0"/>
          <p:nvPr/>
        </p:nvPicPr>
        <p:blipFill>
          <a:blip r:embed="rId3">
            <a:alphaModFix/>
          </a:blip>
          <a:stretch>
            <a:fillRect/>
          </a:stretch>
        </p:blipFill>
        <p:spPr>
          <a:xfrm>
            <a:off x="628650" y="557213"/>
            <a:ext cx="3908425" cy="2913063"/>
          </a:xfrm>
          <a:prstGeom prst="rect">
            <a:avLst/>
          </a:prstGeom>
        </p:spPr>
      </p:pic>
      <p:sp>
        <p:nvSpPr>
          <p:cNvPr id="73" name="Shape 73"/>
          <p:cNvSpPr txBox="1"/>
          <p:nvPr/>
        </p:nvSpPr>
        <p:spPr>
          <a:xfrm>
            <a:off x="628650" y="2886075"/>
            <a:ext cx="3908425" cy="582613"/>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ctr">
              <a:spcBef>
                <a:spcPts val="0"/>
              </a:spcBef>
              <a:spcAft>
                <a:spcPts val="600"/>
              </a:spcAft>
              <a:buNone/>
            </a:pPr>
            <a:r>
              <a:rPr lang="en-US" sz="1300">
                <a:solidFill>
                  <a:srgbClr val="FFFFFF"/>
                </a:solidFill>
              </a:rPr>
              <a:t>Willard 258 - Seats 79</a:t>
            </a:r>
          </a:p>
        </p:txBody>
      </p:sp>
      <p:pic>
        <p:nvPicPr>
          <p:cNvPr id="74" name="Shape 74"/>
          <p:cNvPicPr preferRelativeResize="0"/>
          <p:nvPr/>
        </p:nvPicPr>
        <p:blipFill>
          <a:blip r:embed="rId4">
            <a:alphaModFix/>
          </a:blip>
          <a:stretch>
            <a:fillRect/>
          </a:stretch>
        </p:blipFill>
        <p:spPr>
          <a:xfrm>
            <a:off x="4608513" y="557213"/>
            <a:ext cx="3906838" cy="2913063"/>
          </a:xfrm>
          <a:prstGeom prst="rect">
            <a:avLst/>
          </a:prstGeom>
        </p:spPr>
      </p:pic>
      <p:sp>
        <p:nvSpPr>
          <p:cNvPr id="75" name="Shape 75"/>
          <p:cNvSpPr txBox="1"/>
          <p:nvPr/>
        </p:nvSpPr>
        <p:spPr>
          <a:xfrm>
            <a:off x="4608513" y="2886075"/>
            <a:ext cx="3906838" cy="582613"/>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600"/>
              </a:spcAft>
              <a:buNone/>
            </a:pPr>
            <a:r>
              <a:rPr lang="en-US" sz="1300">
                <a:solidFill>
                  <a:srgbClr val="FFFFFF"/>
                </a:solidFill>
              </a:rPr>
              <a:t>Willard 260 - Seats 105</a:t>
            </a:r>
          </a:p>
        </p:txBody>
      </p:sp>
      <p:sp>
        <p:nvSpPr>
          <p:cNvPr id="71" name="Shape 71"/>
          <p:cNvSpPr txBox="1">
            <a:spLocks noGrp="1"/>
          </p:cNvSpPr>
          <p:nvPr>
            <p:ph type="title"/>
          </p:nvPr>
        </p:nvSpPr>
        <p:spPr>
          <a:xfrm>
            <a:off x="628650" y="4147413"/>
            <a:ext cx="5789535" cy="822248"/>
          </a:xfrm>
          <a:prstGeom prst="rect">
            <a:avLst/>
          </a:prstGeom>
        </p:spPr>
        <p:txBody>
          <a:bodyPr spcFirstLastPara="1" vert="horz" lIns="91440" tIns="45720" rIns="91440" bIns="45720" rtlCol="0" anchor="ctr" anchorCtr="0">
            <a:normAutofit/>
          </a:bodyPr>
          <a:lstStyle/>
          <a:p>
            <a:pPr marL="0" lvl="0" indent="0" defTabSz="914400">
              <a:spcAft>
                <a:spcPts val="0"/>
              </a:spcAft>
            </a:pPr>
            <a:r>
              <a:rPr lang="en-US" sz="3700" kern="1200">
                <a:solidFill>
                  <a:schemeClr val="tx1"/>
                </a:solidFill>
                <a:latin typeface="+mj-lt"/>
                <a:ea typeface="+mj-ea"/>
                <a:cs typeface="+mj-cs"/>
              </a:rPr>
              <a:t>Learn 2 Collaborative Seating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9"/>
        <p:cNvGrpSpPr/>
        <p:nvPr/>
      </p:nvGrpSpPr>
      <p:grpSpPr>
        <a:xfrm>
          <a:off x="0" y="0"/>
          <a:ext cx="0" cy="0"/>
          <a:chOff x="0" y="0"/>
          <a:chExt cx="0" cy="0"/>
        </a:xfrm>
      </p:grpSpPr>
      <p:sp>
        <p:nvSpPr>
          <p:cNvPr id="89" name="Rectangle 88">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2"/>
            <a:ext cx="9144000" cy="5151942"/>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371600"/>
            <a:ext cx="7886700" cy="327183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Shape 81"/>
          <p:cNvPicPr preferRelativeResize="0"/>
          <p:nvPr/>
        </p:nvPicPr>
        <p:blipFill rotWithShape="1">
          <a:blip r:embed="rId3">
            <a:alphaModFix/>
          </a:blip>
          <a:srcRect r="45214"/>
          <a:stretch/>
        </p:blipFill>
        <p:spPr>
          <a:xfrm>
            <a:off x="868363" y="1657350"/>
            <a:ext cx="2627313" cy="2700338"/>
          </a:xfrm>
          <a:prstGeom prst="rect">
            <a:avLst/>
          </a:prstGeom>
        </p:spPr>
      </p:pic>
      <p:sp>
        <p:nvSpPr>
          <p:cNvPr id="82" name="Shape 82"/>
          <p:cNvSpPr txBox="1"/>
          <p:nvPr/>
        </p:nvSpPr>
        <p:spPr>
          <a:xfrm>
            <a:off x="868363" y="3817938"/>
            <a:ext cx="2627313" cy="539750"/>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ctr">
              <a:spcBef>
                <a:spcPts val="0"/>
              </a:spcBef>
              <a:spcAft>
                <a:spcPts val="600"/>
              </a:spcAft>
              <a:buNone/>
            </a:pPr>
            <a:r>
              <a:rPr lang="en-US" sz="1300">
                <a:solidFill>
                  <a:srgbClr val="FFFFFF"/>
                </a:solidFill>
              </a:rPr>
              <a:t>Willard 371 - Seats 48</a:t>
            </a:r>
          </a:p>
        </p:txBody>
      </p:sp>
      <p:pic>
        <p:nvPicPr>
          <p:cNvPr id="84" name="Shape 84"/>
          <p:cNvPicPr preferRelativeResize="0"/>
          <p:nvPr/>
        </p:nvPicPr>
        <p:blipFill>
          <a:blip r:embed="rId4">
            <a:alphaModFix/>
          </a:blip>
          <a:stretch>
            <a:fillRect/>
          </a:stretch>
        </p:blipFill>
        <p:spPr>
          <a:xfrm>
            <a:off x="3563938" y="1657350"/>
            <a:ext cx="4711700" cy="2700338"/>
          </a:xfrm>
          <a:prstGeom prst="rect">
            <a:avLst/>
          </a:prstGeom>
        </p:spPr>
      </p:pic>
      <p:sp>
        <p:nvSpPr>
          <p:cNvPr id="83" name="Shape 83"/>
          <p:cNvSpPr txBox="1"/>
          <p:nvPr/>
        </p:nvSpPr>
        <p:spPr>
          <a:xfrm>
            <a:off x="3563938" y="3817938"/>
            <a:ext cx="4711700" cy="539750"/>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600"/>
              </a:spcAft>
              <a:buNone/>
            </a:pPr>
            <a:r>
              <a:rPr lang="en-US" sz="1300">
                <a:solidFill>
                  <a:srgbClr val="FFFFFF"/>
                </a:solidFill>
              </a:rPr>
              <a:t>Eng. Unit B 107 - Seats 30</a:t>
            </a:r>
          </a:p>
        </p:txBody>
      </p:sp>
      <p:sp>
        <p:nvSpPr>
          <p:cNvPr id="80" name="Shape 80"/>
          <p:cNvSpPr txBox="1">
            <a:spLocks noGrp="1"/>
          </p:cNvSpPr>
          <p:nvPr>
            <p:ph type="title"/>
          </p:nvPr>
        </p:nvSpPr>
        <p:spPr>
          <a:xfrm>
            <a:off x="628650" y="273843"/>
            <a:ext cx="7886700" cy="994173"/>
          </a:xfrm>
          <a:prstGeom prst="rect">
            <a:avLst/>
          </a:prstGeom>
        </p:spPr>
        <p:txBody>
          <a:bodyPr spcFirstLastPara="1" lIns="91425" tIns="91425" rIns="91425" bIns="91425" anchorCtr="0">
            <a:normAutofit/>
          </a:bodyPr>
          <a:lstStyle/>
          <a:p>
            <a:pPr>
              <a:spcBef>
                <a:spcPts val="0"/>
              </a:spcBef>
            </a:pPr>
            <a:r>
              <a:rPr lang="en" dirty="0"/>
              <a:t>Media Sharing and Flex Learning</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prstGeom prst="rect">
            <a:avLst/>
          </a:prstGeom>
        </p:spPr>
        <p:txBody>
          <a:bodyPr spcFirstLastPara="1" wrap="square" lIns="91425" tIns="91425" rIns="91425" bIns="91425" anchor="t" anchorCtr="0">
            <a:noAutofit/>
          </a:bodyPr>
          <a:lstStyle/>
          <a:p>
            <a:r>
              <a:rPr lang="en" dirty="0"/>
              <a:t>Flex Learning</a:t>
            </a:r>
            <a:endParaRPr lang="en-US" dirty="0"/>
          </a:p>
        </p:txBody>
      </p:sp>
      <p:sp>
        <p:nvSpPr>
          <p:cNvPr id="90" name="Shape 90"/>
          <p:cNvSpPr txBox="1"/>
          <p:nvPr/>
        </p:nvSpPr>
        <p:spPr>
          <a:xfrm>
            <a:off x="764575" y="4504825"/>
            <a:ext cx="2128500" cy="694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solidFill>
                <a:srgbClr val="D9D9D9"/>
              </a:solidFill>
            </a:endParaRPr>
          </a:p>
        </p:txBody>
      </p:sp>
      <p:sp>
        <p:nvSpPr>
          <p:cNvPr id="91" name="Shape 91"/>
          <p:cNvSpPr txBox="1"/>
          <p:nvPr/>
        </p:nvSpPr>
        <p:spPr>
          <a:xfrm>
            <a:off x="264966" y="4192506"/>
            <a:ext cx="3343461" cy="694200"/>
          </a:xfrm>
          <a:prstGeom prst="rect">
            <a:avLst/>
          </a:prstGeom>
          <a:noFill/>
          <a:ln>
            <a:solidFill>
              <a:srgbClr val="4472C4"/>
            </a:solidFill>
          </a:ln>
        </p:spPr>
        <p:txBody>
          <a:bodyPr spcFirstLastPara="1" wrap="square" lIns="91425" tIns="91425" rIns="91425" bIns="91425" anchor="t" anchorCtr="0">
            <a:noAutofit/>
          </a:bodyPr>
          <a:lstStyle/>
          <a:p>
            <a:pPr marL="0" lvl="0" indent="0" rtl="0">
              <a:spcBef>
                <a:spcPts val="0"/>
              </a:spcBef>
              <a:spcAft>
                <a:spcPts val="0"/>
              </a:spcAft>
              <a:buNone/>
            </a:pPr>
            <a:r>
              <a:rPr lang="en" dirty="0"/>
              <a:t>Carpenter 107 - Seats 34</a:t>
            </a:r>
            <a:endParaRPr dirty="0"/>
          </a:p>
        </p:txBody>
      </p:sp>
      <p:pic>
        <p:nvPicPr>
          <p:cNvPr id="92" name="Shape 92"/>
          <p:cNvPicPr preferRelativeResize="0"/>
          <p:nvPr/>
        </p:nvPicPr>
        <p:blipFill>
          <a:blip r:embed="rId3">
            <a:alphaModFix/>
          </a:blip>
          <a:stretch>
            <a:fillRect/>
          </a:stretch>
        </p:blipFill>
        <p:spPr>
          <a:xfrm>
            <a:off x="266372" y="1032555"/>
            <a:ext cx="4266159" cy="3039375"/>
          </a:xfrm>
          <a:prstGeom prst="rect">
            <a:avLst/>
          </a:prstGeom>
          <a:noFill/>
          <a:ln>
            <a:noFill/>
          </a:ln>
        </p:spPr>
      </p:pic>
      <p:pic>
        <p:nvPicPr>
          <p:cNvPr id="2" name="Picture 2">
            <a:extLst>
              <a:ext uri="{FF2B5EF4-FFF2-40B4-BE49-F238E27FC236}">
                <a16:creationId xmlns:a16="http://schemas.microsoft.com/office/drawing/2014/main" id="{F551FC77-D1C0-49DE-B63B-AB7F881CD8FF}"/>
              </a:ext>
            </a:extLst>
          </p:cNvPr>
          <p:cNvPicPr>
            <a:picLocks noChangeAspect="1"/>
          </p:cNvPicPr>
          <p:nvPr/>
        </p:nvPicPr>
        <p:blipFill>
          <a:blip r:embed="rId4"/>
          <a:stretch>
            <a:fillRect/>
          </a:stretch>
        </p:blipFill>
        <p:spPr>
          <a:xfrm>
            <a:off x="4646160" y="1034687"/>
            <a:ext cx="5574484" cy="3042666"/>
          </a:xfrm>
          <a:prstGeom prst="rect">
            <a:avLst/>
          </a:prstGeom>
        </p:spPr>
      </p:pic>
      <p:sp>
        <p:nvSpPr>
          <p:cNvPr id="7" name="Shape 91">
            <a:extLst>
              <a:ext uri="{FF2B5EF4-FFF2-40B4-BE49-F238E27FC236}">
                <a16:creationId xmlns:a16="http://schemas.microsoft.com/office/drawing/2014/main" id="{9FA2F517-776C-4DDF-B2A8-D9092AC88FAA}"/>
              </a:ext>
            </a:extLst>
          </p:cNvPr>
          <p:cNvSpPr txBox="1"/>
          <p:nvPr/>
        </p:nvSpPr>
        <p:spPr>
          <a:xfrm>
            <a:off x="4678686" y="4192506"/>
            <a:ext cx="3343461" cy="694200"/>
          </a:xfrm>
          <a:prstGeom prst="rect">
            <a:avLst/>
          </a:prstGeom>
          <a:noFill/>
          <a:ln>
            <a:solidFill>
              <a:schemeClr val="accent1"/>
            </a:solidFill>
          </a:ln>
        </p:spPr>
        <p:txBody>
          <a:bodyPr spcFirstLastPara="1" wrap="square" lIns="91425" tIns="91425" rIns="91425" bIns="91425" anchor="t" anchorCtr="0">
            <a:noAutofit/>
          </a:bodyPr>
          <a:lstStyle/>
          <a:p>
            <a:r>
              <a:rPr lang="en" dirty="0"/>
              <a:t>Walker 003 – Seats 42</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sp>
        <p:nvSpPr>
          <p:cNvPr id="104" name="Rectangle 103">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2"/>
            <a:ext cx="9144000" cy="5151942"/>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371600"/>
            <a:ext cx="7886700" cy="327183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empty classroom with desks&#10;&#10;Description automatically generated with medium confidence">
            <a:extLst>
              <a:ext uri="{FF2B5EF4-FFF2-40B4-BE49-F238E27FC236}">
                <a16:creationId xmlns:a16="http://schemas.microsoft.com/office/drawing/2014/main" id="{FC5D2630-55BA-A449-BEB0-E221767C0F5F}"/>
              </a:ext>
            </a:extLst>
          </p:cNvPr>
          <p:cNvPicPr>
            <a:picLocks noChangeAspect="1"/>
          </p:cNvPicPr>
          <p:nvPr/>
        </p:nvPicPr>
        <p:blipFill>
          <a:blip r:embed="rId3"/>
          <a:stretch>
            <a:fillRect/>
          </a:stretch>
        </p:blipFill>
        <p:spPr>
          <a:xfrm>
            <a:off x="868363" y="1697038"/>
            <a:ext cx="3516313" cy="2619375"/>
          </a:xfrm>
          <a:prstGeom prst="rect">
            <a:avLst/>
          </a:prstGeom>
        </p:spPr>
      </p:pic>
      <p:sp>
        <p:nvSpPr>
          <p:cNvPr id="98" name="Shape 98"/>
          <p:cNvSpPr txBox="1"/>
          <p:nvPr/>
        </p:nvSpPr>
        <p:spPr>
          <a:xfrm>
            <a:off x="868363" y="3790950"/>
            <a:ext cx="3516313" cy="523875"/>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ctr">
              <a:spcBef>
                <a:spcPts val="0"/>
              </a:spcBef>
              <a:spcAft>
                <a:spcPts val="600"/>
              </a:spcAft>
              <a:buNone/>
            </a:pPr>
            <a:r>
              <a:rPr lang="en-US" sz="1050" err="1">
                <a:solidFill>
                  <a:srgbClr val="FFFFFF"/>
                </a:solidFill>
              </a:rPr>
              <a:t>Althouse</a:t>
            </a:r>
            <a:r>
              <a:rPr lang="en-US" sz="1050">
                <a:solidFill>
                  <a:srgbClr val="FFFFFF"/>
                </a:solidFill>
              </a:rPr>
              <a:t> 101 - Seats 44 *</a:t>
            </a:r>
          </a:p>
          <a:p>
            <a:pPr marL="0" lvl="0" indent="0" algn="ctr">
              <a:spcBef>
                <a:spcPts val="0"/>
              </a:spcBef>
              <a:spcAft>
                <a:spcPts val="600"/>
              </a:spcAft>
              <a:buNone/>
            </a:pPr>
            <a:r>
              <a:rPr lang="en-US" sz="1050">
                <a:solidFill>
                  <a:srgbClr val="FFFFFF"/>
                </a:solidFill>
              </a:rPr>
              <a:t> TLT Scheduled - For Research</a:t>
            </a:r>
          </a:p>
        </p:txBody>
      </p:sp>
      <p:pic>
        <p:nvPicPr>
          <p:cNvPr id="3" name="Picture 2" descr="A picture containing indoor, floor, ceiling, room&#10;&#10;Description automatically generated">
            <a:extLst>
              <a:ext uri="{FF2B5EF4-FFF2-40B4-BE49-F238E27FC236}">
                <a16:creationId xmlns:a16="http://schemas.microsoft.com/office/drawing/2014/main" id="{BC9732C6-6282-C64A-B865-16BA26EF0623}"/>
              </a:ext>
            </a:extLst>
          </p:cNvPr>
          <p:cNvPicPr>
            <a:picLocks noChangeAspect="1"/>
          </p:cNvPicPr>
          <p:nvPr/>
        </p:nvPicPr>
        <p:blipFill>
          <a:blip r:embed="rId4"/>
          <a:stretch>
            <a:fillRect/>
          </a:stretch>
        </p:blipFill>
        <p:spPr>
          <a:xfrm>
            <a:off x="4452938" y="1697038"/>
            <a:ext cx="3822700" cy="2619375"/>
          </a:xfrm>
          <a:prstGeom prst="rect">
            <a:avLst/>
          </a:prstGeom>
        </p:spPr>
      </p:pic>
      <p:sp>
        <p:nvSpPr>
          <p:cNvPr id="99" name="Shape 99"/>
          <p:cNvSpPr txBox="1"/>
          <p:nvPr/>
        </p:nvSpPr>
        <p:spPr>
          <a:xfrm>
            <a:off x="4452938" y="3790950"/>
            <a:ext cx="3822700" cy="523875"/>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600"/>
              </a:spcAft>
              <a:buNone/>
            </a:pPr>
            <a:r>
              <a:rPr lang="en-US" sz="1050">
                <a:solidFill>
                  <a:srgbClr val="FFFFFF"/>
                </a:solidFill>
              </a:rPr>
              <a:t>Ag Sci 110 - Seats 30</a:t>
            </a:r>
          </a:p>
        </p:txBody>
      </p:sp>
      <p:sp>
        <p:nvSpPr>
          <p:cNvPr id="97" name="Shape 97"/>
          <p:cNvSpPr txBox="1">
            <a:spLocks noGrp="1"/>
          </p:cNvSpPr>
          <p:nvPr>
            <p:ph type="title"/>
          </p:nvPr>
        </p:nvSpPr>
        <p:spPr>
          <a:xfrm>
            <a:off x="628650" y="273843"/>
            <a:ext cx="7886700" cy="994173"/>
          </a:xfrm>
          <a:prstGeom prst="rect">
            <a:avLst/>
          </a:prstGeom>
        </p:spPr>
        <p:txBody>
          <a:bodyPr spcFirstLastPara="1" lIns="91425" tIns="91425" rIns="91425" bIns="91425" anchorCtr="0">
            <a:normAutofit/>
          </a:bodyPr>
          <a:lstStyle/>
          <a:p>
            <a:pPr>
              <a:spcBef>
                <a:spcPts val="0"/>
              </a:spcBef>
            </a:pPr>
            <a:r>
              <a:rPr lang="en" dirty="0"/>
              <a:t>TLT Research Spaces – Flex Learning</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sp>
        <p:nvSpPr>
          <p:cNvPr id="115" name="Rectangle 114">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655" y="1532852"/>
            <a:ext cx="7642689" cy="60512"/>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oom with tables and chairs&#10;&#10;Description automatically generated with medium confidence">
            <a:extLst>
              <a:ext uri="{FF2B5EF4-FFF2-40B4-BE49-F238E27FC236}">
                <a16:creationId xmlns:a16="http://schemas.microsoft.com/office/drawing/2014/main" id="{143B3230-59C8-D547-AD89-96E3F2858E00}"/>
              </a:ext>
            </a:extLst>
          </p:cNvPr>
          <p:cNvPicPr>
            <a:picLocks noChangeAspect="1"/>
          </p:cNvPicPr>
          <p:nvPr/>
        </p:nvPicPr>
        <p:blipFill rotWithShape="1">
          <a:blip r:embed="rId3"/>
          <a:srcRect t="5398" r="32" b="2521"/>
          <a:stretch/>
        </p:blipFill>
        <p:spPr>
          <a:xfrm>
            <a:off x="749300" y="1792288"/>
            <a:ext cx="3944938" cy="2703513"/>
          </a:xfrm>
          <a:prstGeom prst="rect">
            <a:avLst/>
          </a:prstGeom>
        </p:spPr>
      </p:pic>
      <p:sp>
        <p:nvSpPr>
          <p:cNvPr id="108" name="Shape 108"/>
          <p:cNvSpPr txBox="1"/>
          <p:nvPr/>
        </p:nvSpPr>
        <p:spPr>
          <a:xfrm>
            <a:off x="749300" y="3956050"/>
            <a:ext cx="3944938" cy="541338"/>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600"/>
              </a:spcAft>
              <a:buNone/>
            </a:pPr>
            <a:r>
              <a:rPr lang="en-US" sz="1300">
                <a:solidFill>
                  <a:srgbClr val="FFFFFF"/>
                </a:solidFill>
              </a:rPr>
              <a:t>Ag Sci 106 – Seats 24</a:t>
            </a:r>
          </a:p>
        </p:txBody>
      </p:sp>
      <p:pic>
        <p:nvPicPr>
          <p:cNvPr id="110" name="Shape 110"/>
          <p:cNvPicPr preferRelativeResize="0"/>
          <p:nvPr/>
        </p:nvPicPr>
        <p:blipFill>
          <a:blip r:embed="rId4">
            <a:alphaModFix/>
          </a:blip>
          <a:stretch>
            <a:fillRect/>
          </a:stretch>
        </p:blipFill>
        <p:spPr>
          <a:xfrm>
            <a:off x="4762500" y="1792288"/>
            <a:ext cx="3629025" cy="2703513"/>
          </a:xfrm>
          <a:prstGeom prst="rect">
            <a:avLst/>
          </a:prstGeom>
        </p:spPr>
      </p:pic>
      <p:sp>
        <p:nvSpPr>
          <p:cNvPr id="109" name="Shape 109"/>
          <p:cNvSpPr txBox="1"/>
          <p:nvPr/>
        </p:nvSpPr>
        <p:spPr>
          <a:xfrm>
            <a:off x="4762500" y="3956050"/>
            <a:ext cx="3629025" cy="541338"/>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600"/>
              </a:spcAft>
              <a:buNone/>
            </a:pPr>
            <a:r>
              <a:rPr lang="en-US" sz="1300">
                <a:solidFill>
                  <a:srgbClr val="FFFFFF"/>
                </a:solidFill>
              </a:rPr>
              <a:t>Life Sci 301D - Seats 32</a:t>
            </a:r>
          </a:p>
        </p:txBody>
      </p:sp>
      <p:sp>
        <p:nvSpPr>
          <p:cNvPr id="106" name="Shape 106"/>
          <p:cNvSpPr txBox="1">
            <a:spLocks noGrp="1"/>
          </p:cNvSpPr>
          <p:nvPr>
            <p:ph type="title"/>
          </p:nvPr>
        </p:nvSpPr>
        <p:spPr>
          <a:xfrm>
            <a:off x="652653" y="454923"/>
            <a:ext cx="7838694" cy="994172"/>
          </a:xfrm>
          <a:prstGeom prst="rect">
            <a:avLst/>
          </a:prstGeom>
        </p:spPr>
        <p:txBody>
          <a:bodyPr spcFirstLastPara="1" vert="horz" lIns="91440" tIns="45720" rIns="91440" bIns="45720" rtlCol="0" anchor="ctr" anchorCtr="0">
            <a:normAutofit/>
          </a:bodyPr>
          <a:lstStyle/>
          <a:p>
            <a:pPr marL="0" lvl="0" indent="0" defTabSz="914400">
              <a:spcAft>
                <a:spcPts val="0"/>
              </a:spcAft>
            </a:pPr>
            <a:r>
              <a:rPr lang="en-US" sz="4400" kern="1200">
                <a:solidFill>
                  <a:schemeClr val="tx1"/>
                </a:solidFill>
                <a:latin typeface="+mj-lt"/>
                <a:ea typeface="+mj-ea"/>
                <a:cs typeface="+mj-cs"/>
              </a:rPr>
              <a:t>Other flexible spaces, continued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TotalTime>
  <Words>1955</Words>
  <Application>Microsoft Office PowerPoint</Application>
  <PresentationFormat>On-screen Show (16:9)</PresentationFormat>
  <Paragraphs>307</Paragraphs>
  <Slides>31</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Franklin Gothic Book</vt:lpstr>
      <vt:lpstr>Calibri Light</vt:lpstr>
      <vt:lpstr>Arial</vt:lpstr>
      <vt:lpstr>Roboto</vt:lpstr>
      <vt:lpstr>Calibri</vt:lpstr>
      <vt:lpstr>Open Sans</vt:lpstr>
      <vt:lpstr>Segoe UI</vt:lpstr>
      <vt:lpstr>Univers</vt:lpstr>
      <vt:lpstr>Office Theme</vt:lpstr>
      <vt:lpstr>Spring 2022 Academic Schedulers Meeting</vt:lpstr>
      <vt:lpstr>Agenda</vt:lpstr>
      <vt:lpstr> University Park Flexible Learning Spaces  </vt:lpstr>
      <vt:lpstr>Finding Flexible Spaces in 25 Live</vt:lpstr>
      <vt:lpstr>Learn 2 Collaborative Seating</vt:lpstr>
      <vt:lpstr>Media Sharing and Flex Learning</vt:lpstr>
      <vt:lpstr>Flex Learning</vt:lpstr>
      <vt:lpstr>TLT Research Spaces – Flex Learning</vt:lpstr>
      <vt:lpstr>Other flexible spaces, continued</vt:lpstr>
      <vt:lpstr>Other flexible spaces, continued</vt:lpstr>
      <vt:lpstr>Turn to Team (Tiered classrooms)</vt:lpstr>
      <vt:lpstr>Turn to Team (Tiered classrooms)</vt:lpstr>
      <vt:lpstr>New Spaces – Coming Soon!</vt:lpstr>
      <vt:lpstr>Thank you!</vt:lpstr>
      <vt:lpstr>Requesting Room Characteristics</vt:lpstr>
      <vt:lpstr>Future Semester Timelines</vt:lpstr>
      <vt:lpstr>Future Semester Timelines</vt:lpstr>
      <vt:lpstr>Future Semester Timelines</vt:lpstr>
      <vt:lpstr>Final Exams</vt:lpstr>
      <vt:lpstr>Finals Reminder</vt:lpstr>
      <vt:lpstr>Finals Reminder</vt:lpstr>
      <vt:lpstr>Finals Reminder</vt:lpstr>
      <vt:lpstr>Finals Reminder</vt:lpstr>
      <vt:lpstr>Evening Exams</vt:lpstr>
      <vt:lpstr>Course Catalog</vt:lpstr>
      <vt:lpstr>Pay Detail/Workload</vt:lpstr>
      <vt:lpstr>25Live Reserve vs. Reserve Available</vt:lpstr>
      <vt:lpstr>Fall 2022 Optimizer Run</vt:lpstr>
      <vt:lpstr>Fall 2022 Scheduling Issues</vt:lpstr>
      <vt:lpstr>Classrooms</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Park Active Learning Spaces</dc:title>
  <dc:creator>Miska, Tryphena Marie</dc:creator>
  <cp:lastModifiedBy>Miska, Tryphena Marie</cp:lastModifiedBy>
  <cp:revision>71</cp:revision>
  <dcterms:modified xsi:type="dcterms:W3CDTF">2022-03-14T20:30:50Z</dcterms:modified>
</cp:coreProperties>
</file>