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28"/>
  </p:notesMasterIdLst>
  <p:sldIdLst>
    <p:sldId id="256" r:id="rId5"/>
    <p:sldId id="269" r:id="rId6"/>
    <p:sldId id="257" r:id="rId7"/>
    <p:sldId id="270" r:id="rId8"/>
    <p:sldId id="265" r:id="rId9"/>
    <p:sldId id="258" r:id="rId10"/>
    <p:sldId id="259" r:id="rId11"/>
    <p:sldId id="260" r:id="rId12"/>
    <p:sldId id="261" r:id="rId13"/>
    <p:sldId id="262" r:id="rId14"/>
    <p:sldId id="263" r:id="rId15"/>
    <p:sldId id="264" r:id="rId16"/>
    <p:sldId id="268" r:id="rId17"/>
    <p:sldId id="266" r:id="rId18"/>
    <p:sldId id="267" r:id="rId19"/>
    <p:sldId id="271" r:id="rId20"/>
    <p:sldId id="272" r:id="rId21"/>
    <p:sldId id="273" r:id="rId22"/>
    <p:sldId id="274" r:id="rId23"/>
    <p:sldId id="275" r:id="rId24"/>
    <p:sldId id="276" r:id="rId25"/>
    <p:sldId id="277" r:id="rId26"/>
    <p:sldId id="27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673EEC-9250-4925-8345-41404B6C5A36}" v="42" dt="2023-01-04T17:04:41.3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74"/>
  </p:normalViewPr>
  <p:slideViewPr>
    <p:cSldViewPr snapToGrid="0" snapToObjects="1">
      <p:cViewPr varScale="1">
        <p:scale>
          <a:sx n="76" d="100"/>
          <a:sy n="76" d="100"/>
        </p:scale>
        <p:origin x="126" y="7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62" d="100"/>
          <a:sy n="162" d="100"/>
        </p:scale>
        <p:origin x="4096"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uneberg, Cortney" userId="da7b5264-ad33-46d6-85f8-27d1a7b415dc" providerId="ADAL" clId="{6D673EEC-9250-4925-8345-41404B6C5A36}"/>
    <pc:docChg chg="custSel modSld">
      <pc:chgData name="Gruneberg, Cortney" userId="da7b5264-ad33-46d6-85f8-27d1a7b415dc" providerId="ADAL" clId="{6D673EEC-9250-4925-8345-41404B6C5A36}" dt="2023-01-05T14:20:03.631" v="1092" actId="20577"/>
      <pc:docMkLst>
        <pc:docMk/>
      </pc:docMkLst>
      <pc:sldChg chg="modSp mod">
        <pc:chgData name="Gruneberg, Cortney" userId="da7b5264-ad33-46d6-85f8-27d1a7b415dc" providerId="ADAL" clId="{6D673EEC-9250-4925-8345-41404B6C5A36}" dt="2023-01-05T14:01:41.479" v="516" actId="20577"/>
        <pc:sldMkLst>
          <pc:docMk/>
          <pc:sldMk cId="962537545" sldId="258"/>
        </pc:sldMkLst>
        <pc:spChg chg="mod">
          <ac:chgData name="Gruneberg, Cortney" userId="da7b5264-ad33-46d6-85f8-27d1a7b415dc" providerId="ADAL" clId="{6D673EEC-9250-4925-8345-41404B6C5A36}" dt="2023-01-05T14:01:41.479" v="516" actId="20577"/>
          <ac:spMkLst>
            <pc:docMk/>
            <pc:sldMk cId="962537545" sldId="258"/>
            <ac:spMk id="4" creationId="{E1A7E55B-718A-DB7D-7FF0-F653B0675AC3}"/>
          </ac:spMkLst>
        </pc:spChg>
      </pc:sldChg>
      <pc:sldChg chg="modSp mod">
        <pc:chgData name="Gruneberg, Cortney" userId="da7b5264-ad33-46d6-85f8-27d1a7b415dc" providerId="ADAL" clId="{6D673EEC-9250-4925-8345-41404B6C5A36}" dt="2023-01-05T14:19:36.314" v="986" actId="20577"/>
        <pc:sldMkLst>
          <pc:docMk/>
          <pc:sldMk cId="341912123" sldId="259"/>
        </pc:sldMkLst>
        <pc:spChg chg="mod">
          <ac:chgData name="Gruneberg, Cortney" userId="da7b5264-ad33-46d6-85f8-27d1a7b415dc" providerId="ADAL" clId="{6D673EEC-9250-4925-8345-41404B6C5A36}" dt="2023-01-05T14:19:36.314" v="986" actId="20577"/>
          <ac:spMkLst>
            <pc:docMk/>
            <pc:sldMk cId="341912123" sldId="259"/>
            <ac:spMk id="3" creationId="{3A4983E3-2C79-235B-A1F5-7F13FDED5EB7}"/>
          </ac:spMkLst>
        </pc:spChg>
      </pc:sldChg>
      <pc:sldChg chg="modSp mod">
        <pc:chgData name="Gruneberg, Cortney" userId="da7b5264-ad33-46d6-85f8-27d1a7b415dc" providerId="ADAL" clId="{6D673EEC-9250-4925-8345-41404B6C5A36}" dt="2023-01-05T14:20:03.631" v="1092" actId="20577"/>
        <pc:sldMkLst>
          <pc:docMk/>
          <pc:sldMk cId="1762654106" sldId="260"/>
        </pc:sldMkLst>
        <pc:spChg chg="mod">
          <ac:chgData name="Gruneberg, Cortney" userId="da7b5264-ad33-46d6-85f8-27d1a7b415dc" providerId="ADAL" clId="{6D673EEC-9250-4925-8345-41404B6C5A36}" dt="2023-01-05T14:20:03.631" v="1092" actId="20577"/>
          <ac:spMkLst>
            <pc:docMk/>
            <pc:sldMk cId="1762654106" sldId="260"/>
            <ac:spMk id="3" creationId="{45768968-2892-C2BB-FC2A-D727A8893D10}"/>
          </ac:spMkLst>
        </pc:spChg>
      </pc:sldChg>
      <pc:sldChg chg="modSp mod">
        <pc:chgData name="Gruneberg, Cortney" userId="da7b5264-ad33-46d6-85f8-27d1a7b415dc" providerId="ADAL" clId="{6D673EEC-9250-4925-8345-41404B6C5A36}" dt="2023-01-05T13:56:19.441" v="493" actId="255"/>
        <pc:sldMkLst>
          <pc:docMk/>
          <pc:sldMk cId="1809046577" sldId="270"/>
        </pc:sldMkLst>
        <pc:spChg chg="mod">
          <ac:chgData name="Gruneberg, Cortney" userId="da7b5264-ad33-46d6-85f8-27d1a7b415dc" providerId="ADAL" clId="{6D673EEC-9250-4925-8345-41404B6C5A36}" dt="2023-01-05T13:56:19.441" v="493" actId="255"/>
          <ac:spMkLst>
            <pc:docMk/>
            <pc:sldMk cId="1809046577" sldId="270"/>
            <ac:spMk id="3" creationId="{F0737DD3-F10B-C2AD-6FAE-60ADF58DB36E}"/>
          </ac:spMkLst>
        </pc:spChg>
      </pc:sldChg>
      <pc:sldChg chg="modSp mod">
        <pc:chgData name="Gruneberg, Cortney" userId="da7b5264-ad33-46d6-85f8-27d1a7b415dc" providerId="ADAL" clId="{6D673EEC-9250-4925-8345-41404B6C5A36}" dt="2023-01-05T14:18:47.042" v="973" actId="20577"/>
        <pc:sldMkLst>
          <pc:docMk/>
          <pc:sldMk cId="2275250552" sldId="272"/>
        </pc:sldMkLst>
        <pc:spChg chg="mod">
          <ac:chgData name="Gruneberg, Cortney" userId="da7b5264-ad33-46d6-85f8-27d1a7b415dc" providerId="ADAL" clId="{6D673EEC-9250-4925-8345-41404B6C5A36}" dt="2023-01-05T14:18:47.042" v="973" actId="20577"/>
          <ac:spMkLst>
            <pc:docMk/>
            <pc:sldMk cId="2275250552" sldId="272"/>
            <ac:spMk id="3" creationId="{EC411AE8-AEB5-C44C-5833-B22C1A9311F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1AAB98-F0B7-7A49-8AD8-996661957282}" type="datetimeFigureOut">
              <a:rPr lang="en-US" smtClean="0"/>
              <a:t>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C9BAF7-535A-6242-BE23-F02C7AEAA439}" type="slidenum">
              <a:rPr lang="en-US" smtClean="0"/>
              <a:t>‹#›</a:t>
            </a:fld>
            <a:endParaRPr lang="en-US"/>
          </a:p>
        </p:txBody>
      </p:sp>
    </p:spTree>
    <p:extLst>
      <p:ext uri="{BB962C8B-B14F-4D97-AF65-F5344CB8AC3E}">
        <p14:creationId xmlns:p14="http://schemas.microsoft.com/office/powerpoint/2010/main" val="281620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pic>
        <p:nvPicPr>
          <p:cNvPr id="7" name="Picture 6">
            <a:extLst>
              <a:ext uri="{FF2B5EF4-FFF2-40B4-BE49-F238E27FC236}">
                <a16:creationId xmlns:a16="http://schemas.microsoft.com/office/drawing/2014/main" id="{0B532768-938E-3F3C-D63B-7F3C3D0B35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
        <p:nvSpPr>
          <p:cNvPr id="8" name="Rectangle 7">
            <a:extLst>
              <a:ext uri="{FF2B5EF4-FFF2-40B4-BE49-F238E27FC236}">
                <a16:creationId xmlns:a16="http://schemas.microsoft.com/office/drawing/2014/main" id="{6612667A-AD4E-B316-C3BA-88D04B79088D}"/>
              </a:ext>
            </a:extLst>
          </p:cNvPr>
          <p:cNvSpPr/>
          <p:nvPr userDrawn="1"/>
        </p:nvSpPr>
        <p:spPr>
          <a:xfrm>
            <a:off x="0" y="5517931"/>
            <a:ext cx="12192000" cy="134006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Penn State Office of the University Registrar">
            <a:extLst>
              <a:ext uri="{FF2B5EF4-FFF2-40B4-BE49-F238E27FC236}">
                <a16:creationId xmlns:a16="http://schemas.microsoft.com/office/drawing/2014/main" id="{8A91AB71-08E0-D16D-B181-2879F6AFC79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7452" y="5480101"/>
            <a:ext cx="3347843" cy="1417350"/>
          </a:xfrm>
          <a:prstGeom prst="rect">
            <a:avLst/>
          </a:prstGeom>
        </p:spPr>
      </p:pic>
    </p:spTree>
    <p:extLst>
      <p:ext uri="{BB962C8B-B14F-4D97-AF65-F5344CB8AC3E}">
        <p14:creationId xmlns:p14="http://schemas.microsoft.com/office/powerpoint/2010/main" val="320440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3DD7C2-780A-6E4B-9105-FD8A4728EC8C}" type="datetimeFigureOut">
              <a:rPr lang="en-US" smtClean="0"/>
              <a:t>1/5/2023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7494AF-7A60-5941-B7EE-EAEF4DC6AE40}" type="slidenum">
              <a:rPr lang="en-US" smtClean="0"/>
              <a:t>‹#›</a:t>
            </a:fld>
            <a:endParaRPr lang="en-US"/>
          </a:p>
        </p:txBody>
      </p:sp>
    </p:spTree>
    <p:extLst>
      <p:ext uri="{BB962C8B-B14F-4D97-AF65-F5344CB8AC3E}">
        <p14:creationId xmlns:p14="http://schemas.microsoft.com/office/powerpoint/2010/main" val="1703126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3DD7C2-780A-6E4B-9105-FD8A4728EC8C}" type="datetimeFigureOut">
              <a:rPr lang="en-US" smtClean="0"/>
              <a:t>1/5/2023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7494AF-7A60-5941-B7EE-EAEF4DC6AE40}" type="slidenum">
              <a:rPr lang="en-US" smtClean="0"/>
              <a:t>‹#›</a:t>
            </a:fld>
            <a:endParaRPr lang="en-US"/>
          </a:p>
        </p:txBody>
      </p:sp>
    </p:spTree>
    <p:extLst>
      <p:ext uri="{BB962C8B-B14F-4D97-AF65-F5344CB8AC3E}">
        <p14:creationId xmlns:p14="http://schemas.microsoft.com/office/powerpoint/2010/main" val="2716675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CD6F0D-2556-034A-973E-93D486D59CF4}"/>
              </a:ext>
            </a:extLst>
          </p:cNvPr>
          <p:cNvSpPr>
            <a:spLocks noGrp="1"/>
          </p:cNvSpPr>
          <p:nvPr>
            <p:ph type="title"/>
          </p:nvPr>
        </p:nvSpPr>
        <p:spPr>
          <a:xfrm>
            <a:off x="838200" y="787180"/>
            <a:ext cx="10515600" cy="620202"/>
          </a:xfrm>
          <a:prstGeom prst="rect">
            <a:avLst/>
          </a:prstGeom>
        </p:spPr>
        <p:txBody>
          <a:bodyPr/>
          <a:lstStyle>
            <a:lvl1pPr>
              <a:defRPr baseline="0">
                <a:solidFill>
                  <a:schemeClr val="bg2">
                    <a:lumMod val="50000"/>
                  </a:schemeClr>
                </a:solidFill>
              </a:defRPr>
            </a:lvl1pPr>
          </a:lstStyle>
          <a:p>
            <a:r>
              <a:rPr lang="en-US" dirty="0"/>
              <a:t>Click to edit Master title style</a:t>
            </a:r>
          </a:p>
        </p:txBody>
      </p:sp>
      <p:sp>
        <p:nvSpPr>
          <p:cNvPr id="12" name="Text Placeholder 11">
            <a:extLst>
              <a:ext uri="{FF2B5EF4-FFF2-40B4-BE49-F238E27FC236}">
                <a16:creationId xmlns:a16="http://schemas.microsoft.com/office/drawing/2014/main" id="{93504DB4-746B-E749-A0E3-B97103A9D31A}"/>
              </a:ext>
            </a:extLst>
          </p:cNvPr>
          <p:cNvSpPr>
            <a:spLocks noGrp="1"/>
          </p:cNvSpPr>
          <p:nvPr>
            <p:ph type="body" sz="quarter" idx="12"/>
          </p:nvPr>
        </p:nvSpPr>
        <p:spPr>
          <a:xfrm>
            <a:off x="838200" y="1527175"/>
            <a:ext cx="10515600" cy="4157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47DBB397-9D3C-734E-A021-677341C2E952}"/>
              </a:ext>
            </a:extLst>
          </p:cNvPr>
          <p:cNvSpPr/>
          <p:nvPr userDrawn="1"/>
        </p:nvSpPr>
        <p:spPr>
          <a:xfrm>
            <a:off x="0" y="6023728"/>
            <a:ext cx="12192000" cy="83427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Penn State Office of the University Registrar">
            <a:extLst>
              <a:ext uri="{FF2B5EF4-FFF2-40B4-BE49-F238E27FC236}">
                <a16:creationId xmlns:a16="http://schemas.microsoft.com/office/drawing/2014/main" id="{2D772BBB-28AD-AD09-62CD-0DC9FE43CF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355" y="6044184"/>
            <a:ext cx="2093147" cy="886159"/>
          </a:xfrm>
          <a:prstGeom prst="rect">
            <a:avLst/>
          </a:prstGeom>
        </p:spPr>
      </p:pic>
    </p:spTree>
    <p:extLst>
      <p:ext uri="{BB962C8B-B14F-4D97-AF65-F5344CB8AC3E}">
        <p14:creationId xmlns:p14="http://schemas.microsoft.com/office/powerpoint/2010/main" val="4264270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CD6F0D-2556-034A-973E-93D486D59CF4}"/>
              </a:ext>
            </a:extLst>
          </p:cNvPr>
          <p:cNvSpPr>
            <a:spLocks noGrp="1"/>
          </p:cNvSpPr>
          <p:nvPr>
            <p:ph type="title"/>
          </p:nvPr>
        </p:nvSpPr>
        <p:spPr>
          <a:xfrm>
            <a:off x="838200" y="787180"/>
            <a:ext cx="10515600" cy="620202"/>
          </a:xfrm>
          <a:prstGeom prst="rect">
            <a:avLst/>
          </a:prstGeom>
        </p:spPr>
        <p:txBody>
          <a:bodyPr/>
          <a:lstStyle>
            <a:lvl1pPr>
              <a:defRPr baseline="0">
                <a:solidFill>
                  <a:schemeClr val="bg2">
                    <a:lumMod val="50000"/>
                  </a:schemeClr>
                </a:solidFill>
              </a:defRPr>
            </a:lvl1pPr>
          </a:lstStyle>
          <a:p>
            <a:r>
              <a:rPr lang="en-US" dirty="0"/>
              <a:t>Click to edit Master title style</a:t>
            </a:r>
          </a:p>
        </p:txBody>
      </p:sp>
      <p:sp>
        <p:nvSpPr>
          <p:cNvPr id="12" name="Text Placeholder 11">
            <a:extLst>
              <a:ext uri="{FF2B5EF4-FFF2-40B4-BE49-F238E27FC236}">
                <a16:creationId xmlns:a16="http://schemas.microsoft.com/office/drawing/2014/main" id="{93504DB4-746B-E749-A0E3-B97103A9D31A}"/>
              </a:ext>
            </a:extLst>
          </p:cNvPr>
          <p:cNvSpPr>
            <a:spLocks noGrp="1"/>
          </p:cNvSpPr>
          <p:nvPr>
            <p:ph type="body" sz="quarter" idx="12"/>
          </p:nvPr>
        </p:nvSpPr>
        <p:spPr>
          <a:xfrm>
            <a:off x="838200" y="1527175"/>
            <a:ext cx="4978138" cy="4157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47DBB397-9D3C-734E-A021-677341C2E952}"/>
              </a:ext>
            </a:extLst>
          </p:cNvPr>
          <p:cNvSpPr/>
          <p:nvPr userDrawn="1"/>
        </p:nvSpPr>
        <p:spPr>
          <a:xfrm>
            <a:off x="0" y="6023728"/>
            <a:ext cx="12192000" cy="83427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11D5BA00-8839-D74D-BF23-18ABB194A759}"/>
              </a:ext>
            </a:extLst>
          </p:cNvPr>
          <p:cNvSpPr>
            <a:spLocks noGrp="1"/>
          </p:cNvSpPr>
          <p:nvPr>
            <p:ph sz="quarter" idx="13"/>
          </p:nvPr>
        </p:nvSpPr>
        <p:spPr>
          <a:xfrm>
            <a:off x="5976595" y="1527175"/>
            <a:ext cx="5377206" cy="41576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Penn State Office of the University Registrar">
            <a:extLst>
              <a:ext uri="{FF2B5EF4-FFF2-40B4-BE49-F238E27FC236}">
                <a16:creationId xmlns:a16="http://schemas.microsoft.com/office/drawing/2014/main" id="{7682AE17-7097-FC3C-AC48-07B3CF2805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355" y="6044184"/>
            <a:ext cx="2093147" cy="886159"/>
          </a:xfrm>
          <a:prstGeom prst="rect">
            <a:avLst/>
          </a:prstGeom>
        </p:spPr>
      </p:pic>
    </p:spTree>
    <p:extLst>
      <p:ext uri="{BB962C8B-B14F-4D97-AF65-F5344CB8AC3E}">
        <p14:creationId xmlns:p14="http://schemas.microsoft.com/office/powerpoint/2010/main" val="1216946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CD6F0D-2556-034A-973E-93D486D59CF4}"/>
              </a:ext>
            </a:extLst>
          </p:cNvPr>
          <p:cNvSpPr>
            <a:spLocks noGrp="1"/>
          </p:cNvSpPr>
          <p:nvPr>
            <p:ph type="title"/>
          </p:nvPr>
        </p:nvSpPr>
        <p:spPr>
          <a:xfrm>
            <a:off x="838200" y="787180"/>
            <a:ext cx="10515600" cy="620202"/>
          </a:xfrm>
          <a:prstGeom prst="rect">
            <a:avLst/>
          </a:prstGeom>
        </p:spPr>
        <p:txBody>
          <a:bodyPr/>
          <a:lstStyle>
            <a:lvl1pPr>
              <a:defRPr baseline="0">
                <a:solidFill>
                  <a:schemeClr val="bg2">
                    <a:lumMod val="50000"/>
                  </a:schemeClr>
                </a:solidFill>
              </a:defRPr>
            </a:lvl1pPr>
          </a:lstStyle>
          <a:p>
            <a:r>
              <a:rPr lang="en-US" dirty="0"/>
              <a:t>Click to edit Master title style</a:t>
            </a:r>
          </a:p>
        </p:txBody>
      </p:sp>
      <p:sp>
        <p:nvSpPr>
          <p:cNvPr id="12" name="Text Placeholder 11">
            <a:extLst>
              <a:ext uri="{FF2B5EF4-FFF2-40B4-BE49-F238E27FC236}">
                <a16:creationId xmlns:a16="http://schemas.microsoft.com/office/drawing/2014/main" id="{93504DB4-746B-E749-A0E3-B97103A9D31A}"/>
              </a:ext>
            </a:extLst>
          </p:cNvPr>
          <p:cNvSpPr>
            <a:spLocks noGrp="1"/>
          </p:cNvSpPr>
          <p:nvPr>
            <p:ph type="body" sz="quarter" idx="12"/>
          </p:nvPr>
        </p:nvSpPr>
        <p:spPr>
          <a:xfrm>
            <a:off x="838200" y="1527175"/>
            <a:ext cx="10515600" cy="157424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47DBB397-9D3C-734E-A021-677341C2E952}"/>
              </a:ext>
            </a:extLst>
          </p:cNvPr>
          <p:cNvSpPr/>
          <p:nvPr userDrawn="1"/>
        </p:nvSpPr>
        <p:spPr>
          <a:xfrm>
            <a:off x="0" y="6023728"/>
            <a:ext cx="12192000" cy="83427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11D5BA00-8839-D74D-BF23-18ABB194A759}"/>
              </a:ext>
            </a:extLst>
          </p:cNvPr>
          <p:cNvSpPr>
            <a:spLocks noGrp="1"/>
          </p:cNvSpPr>
          <p:nvPr>
            <p:ph sz="quarter" idx="13"/>
          </p:nvPr>
        </p:nvSpPr>
        <p:spPr>
          <a:xfrm>
            <a:off x="838199" y="3264409"/>
            <a:ext cx="10515601" cy="27593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Penn State Office of the University Registrar">
            <a:extLst>
              <a:ext uri="{FF2B5EF4-FFF2-40B4-BE49-F238E27FC236}">
                <a16:creationId xmlns:a16="http://schemas.microsoft.com/office/drawing/2014/main" id="{7951854A-0FE5-052C-38AC-3848A6FEAF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355" y="6044184"/>
            <a:ext cx="2093147" cy="886159"/>
          </a:xfrm>
          <a:prstGeom prst="rect">
            <a:avLst/>
          </a:prstGeom>
        </p:spPr>
      </p:pic>
    </p:spTree>
    <p:extLst>
      <p:ext uri="{BB962C8B-B14F-4D97-AF65-F5344CB8AC3E}">
        <p14:creationId xmlns:p14="http://schemas.microsoft.com/office/powerpoint/2010/main" val="2144627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Your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60D7-B473-B940-BB52-4F215DBE26C4}"/>
              </a:ext>
            </a:extLst>
          </p:cNvPr>
          <p:cNvSpPr>
            <a:spLocks noGrp="1"/>
          </p:cNvSpPr>
          <p:nvPr>
            <p:ph type="title"/>
          </p:nvPr>
        </p:nvSpPr>
        <p:spPr>
          <a:xfrm>
            <a:off x="831850" y="1434435"/>
            <a:ext cx="10515600" cy="540481"/>
          </a:xfrm>
          <a:prstGeom prst="rect">
            <a:avLst/>
          </a:prstGeom>
        </p:spPr>
        <p:txBody>
          <a:bodyPr anchor="b">
            <a:normAutofit/>
          </a:bodyPr>
          <a:lstStyle>
            <a:lvl1pPr>
              <a:defRPr sz="3200" baseline="0">
                <a:solidFill>
                  <a:schemeClr val="bg2">
                    <a:lumMod val="50000"/>
                  </a:schemeClr>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F0171C3E-21D7-0345-9EE2-9CE1F3CF0195}"/>
              </a:ext>
            </a:extLst>
          </p:cNvPr>
          <p:cNvSpPr>
            <a:spLocks noGrp="1"/>
          </p:cNvSpPr>
          <p:nvPr>
            <p:ph type="body" idx="1"/>
          </p:nvPr>
        </p:nvSpPr>
        <p:spPr>
          <a:xfrm>
            <a:off x="831850" y="1993213"/>
            <a:ext cx="10515600" cy="945264"/>
          </a:xfrm>
        </p:spPr>
        <p:txBody>
          <a:bodyPr>
            <a:normAutofit/>
          </a:bodyPr>
          <a:lstStyle>
            <a:lvl1pPr marL="0" indent="0">
              <a:buNone/>
              <a:defRPr sz="3600" baseline="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Picture Placeholder 4">
            <a:extLst>
              <a:ext uri="{FF2B5EF4-FFF2-40B4-BE49-F238E27FC236}">
                <a16:creationId xmlns:a16="http://schemas.microsoft.com/office/drawing/2014/main" id="{C25836B3-8827-BE44-B710-51D85012FE9B}"/>
              </a:ext>
            </a:extLst>
          </p:cNvPr>
          <p:cNvSpPr>
            <a:spLocks noGrp="1"/>
          </p:cNvSpPr>
          <p:nvPr>
            <p:ph type="pic" sz="quarter" idx="10"/>
          </p:nvPr>
        </p:nvSpPr>
        <p:spPr>
          <a:xfrm>
            <a:off x="0" y="3264310"/>
            <a:ext cx="12192000" cy="3593689"/>
          </a:xfrm>
          <a:solidFill>
            <a:schemeClr val="bg2"/>
          </a:solidFill>
        </p:spPr>
        <p:txBody>
          <a:bodyPr/>
          <a:lstStyle>
            <a:lvl1pPr>
              <a:defRPr/>
            </a:lvl1pPr>
          </a:lstStyle>
          <a:p>
            <a:r>
              <a:rPr lang="en-US" dirty="0"/>
              <a:t>Click icon to add picture</a:t>
            </a:r>
          </a:p>
        </p:txBody>
      </p:sp>
      <p:pic>
        <p:nvPicPr>
          <p:cNvPr id="4" name="Picture 3" descr="Penn State Office of the University Registrar">
            <a:extLst>
              <a:ext uri="{FF2B5EF4-FFF2-40B4-BE49-F238E27FC236}">
                <a16:creationId xmlns:a16="http://schemas.microsoft.com/office/drawing/2014/main" id="{A7FA0623-A6D5-128D-5448-01554C75E4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8468" y="255638"/>
            <a:ext cx="2540368" cy="1063632"/>
          </a:xfrm>
          <a:prstGeom prst="rect">
            <a:avLst/>
          </a:prstGeom>
        </p:spPr>
      </p:pic>
    </p:spTree>
    <p:extLst>
      <p:ext uri="{BB962C8B-B14F-4D97-AF65-F5344CB8AC3E}">
        <p14:creationId xmlns:p14="http://schemas.microsoft.com/office/powerpoint/2010/main" val="1145570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60D7-B473-B940-BB52-4F215DBE26C4}"/>
              </a:ext>
            </a:extLst>
          </p:cNvPr>
          <p:cNvSpPr>
            <a:spLocks noGrp="1"/>
          </p:cNvSpPr>
          <p:nvPr>
            <p:ph type="title"/>
          </p:nvPr>
        </p:nvSpPr>
        <p:spPr>
          <a:xfrm>
            <a:off x="831850" y="1434435"/>
            <a:ext cx="10515600" cy="540481"/>
          </a:xfrm>
          <a:prstGeom prst="rect">
            <a:avLst/>
          </a:prstGeom>
        </p:spPr>
        <p:txBody>
          <a:bodyPr anchor="b">
            <a:normAutofit/>
          </a:bodyPr>
          <a:lstStyle>
            <a:lvl1pPr>
              <a:defRPr sz="3200" baseline="0">
                <a:solidFill>
                  <a:schemeClr val="bg2">
                    <a:lumMod val="50000"/>
                  </a:schemeClr>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F0171C3E-21D7-0345-9EE2-9CE1F3CF0195}"/>
              </a:ext>
            </a:extLst>
          </p:cNvPr>
          <p:cNvSpPr>
            <a:spLocks noGrp="1"/>
          </p:cNvSpPr>
          <p:nvPr>
            <p:ph type="body" idx="1"/>
          </p:nvPr>
        </p:nvSpPr>
        <p:spPr>
          <a:xfrm>
            <a:off x="831850" y="1993213"/>
            <a:ext cx="10515600" cy="945264"/>
          </a:xfrm>
        </p:spPr>
        <p:txBody>
          <a:bodyPr>
            <a:normAutofit/>
          </a:bodyPr>
          <a:lstStyle>
            <a:lvl1pPr marL="0" indent="0">
              <a:buNone/>
              <a:defRPr sz="3600" baseline="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Rectangle 3">
            <a:extLst>
              <a:ext uri="{FF2B5EF4-FFF2-40B4-BE49-F238E27FC236}">
                <a16:creationId xmlns:a16="http://schemas.microsoft.com/office/drawing/2014/main" id="{C4D92BDD-D388-874A-90F8-43BCD6BEAD2E}"/>
              </a:ext>
            </a:extLst>
          </p:cNvPr>
          <p:cNvSpPr/>
          <p:nvPr userDrawn="1"/>
        </p:nvSpPr>
        <p:spPr>
          <a:xfrm>
            <a:off x="0" y="3254477"/>
            <a:ext cx="12192000" cy="360352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Penn State Office of the University Registrar">
            <a:extLst>
              <a:ext uri="{FF2B5EF4-FFF2-40B4-BE49-F238E27FC236}">
                <a16:creationId xmlns:a16="http://schemas.microsoft.com/office/drawing/2014/main" id="{5986E3B4-05F6-0FBD-2623-60B65EDF8D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8468" y="255638"/>
            <a:ext cx="2540368" cy="1063632"/>
          </a:xfrm>
          <a:prstGeom prst="rect">
            <a:avLst/>
          </a:prstGeom>
        </p:spPr>
      </p:pic>
    </p:spTree>
    <p:extLst>
      <p:ext uri="{BB962C8B-B14F-4D97-AF65-F5344CB8AC3E}">
        <p14:creationId xmlns:p14="http://schemas.microsoft.com/office/powerpoint/2010/main" val="908298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BAAF7C3-A3E3-0F4B-BC1E-8BF967B7FD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96"/>
            <a:ext cx="12192000" cy="6851904"/>
          </a:xfrm>
          <a:prstGeom prst="rect">
            <a:avLst/>
          </a:prstGeom>
        </p:spPr>
      </p:pic>
      <p:sp>
        <p:nvSpPr>
          <p:cNvPr id="2" name="Title 1">
            <a:extLst>
              <a:ext uri="{FF2B5EF4-FFF2-40B4-BE49-F238E27FC236}">
                <a16:creationId xmlns:a16="http://schemas.microsoft.com/office/drawing/2014/main" id="{61BBB73A-1D9A-0B40-812F-E7B3C0CE8929}"/>
              </a:ext>
            </a:extLst>
          </p:cNvPr>
          <p:cNvSpPr>
            <a:spLocks noGrp="1"/>
          </p:cNvSpPr>
          <p:nvPr>
            <p:ph type="ctrTitle" hasCustomPrompt="1"/>
          </p:nvPr>
        </p:nvSpPr>
        <p:spPr>
          <a:xfrm>
            <a:off x="841248" y="1124712"/>
            <a:ext cx="6528660" cy="651573"/>
          </a:xfrm>
          <a:prstGeom prst="rect">
            <a:avLst/>
          </a:prstGeom>
        </p:spPr>
        <p:txBody>
          <a:bodyPr anchor="b">
            <a:normAutofit/>
          </a:bodyPr>
          <a:lstStyle>
            <a:lvl1pPr algn="l">
              <a:defRPr sz="4000" baseline="0">
                <a:solidFill>
                  <a:schemeClr val="bg1"/>
                </a:solidFill>
              </a:defRPr>
            </a:lvl1pPr>
          </a:lstStyle>
          <a:p>
            <a:r>
              <a:rPr lang="en-US" dirty="0"/>
              <a:t>Thank you.</a:t>
            </a:r>
          </a:p>
        </p:txBody>
      </p:sp>
      <p:sp>
        <p:nvSpPr>
          <p:cNvPr id="9" name="Rectangle 8">
            <a:extLst>
              <a:ext uri="{FF2B5EF4-FFF2-40B4-BE49-F238E27FC236}">
                <a16:creationId xmlns:a16="http://schemas.microsoft.com/office/drawing/2014/main" id="{70D21693-2D97-B341-9A10-A738BFB4E999}"/>
              </a:ext>
            </a:extLst>
          </p:cNvPr>
          <p:cNvSpPr/>
          <p:nvPr userDrawn="1"/>
        </p:nvSpPr>
        <p:spPr>
          <a:xfrm>
            <a:off x="0" y="5517931"/>
            <a:ext cx="12192000" cy="134006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a:extLst>
              <a:ext uri="{FF2B5EF4-FFF2-40B4-BE49-F238E27FC236}">
                <a16:creationId xmlns:a16="http://schemas.microsoft.com/office/drawing/2014/main" id="{64ADC273-FF26-7747-9D06-18DA6AC74700}"/>
              </a:ext>
            </a:extLst>
          </p:cNvPr>
          <p:cNvSpPr>
            <a:spLocks noGrp="1"/>
          </p:cNvSpPr>
          <p:nvPr>
            <p:ph type="subTitle" idx="1" hasCustomPrompt="1"/>
          </p:nvPr>
        </p:nvSpPr>
        <p:spPr>
          <a:xfrm>
            <a:off x="841248" y="3790462"/>
            <a:ext cx="6528660" cy="1469291"/>
          </a:xfrm>
        </p:spPr>
        <p:txBody>
          <a:bodyPr>
            <a:normAutofit/>
          </a:bodyPr>
          <a:lstStyle>
            <a:lvl1pPr marL="0" indent="0" algn="l">
              <a:buNone/>
              <a:defRPr sz="2400" baseline="0">
                <a:solidFill>
                  <a:schemeClr val="bg2">
                    <a:lumMod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Contact Information</a:t>
            </a:r>
          </a:p>
        </p:txBody>
      </p:sp>
      <p:pic>
        <p:nvPicPr>
          <p:cNvPr id="3" name="Picture 2" descr="Penn State Office of the University Registrar">
            <a:extLst>
              <a:ext uri="{FF2B5EF4-FFF2-40B4-BE49-F238E27FC236}">
                <a16:creationId xmlns:a16="http://schemas.microsoft.com/office/drawing/2014/main" id="{93C54A99-8AC0-F9BF-42ED-C82AB070E3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7452" y="5480101"/>
            <a:ext cx="3347843" cy="1417350"/>
          </a:xfrm>
          <a:prstGeom prst="rect">
            <a:avLst/>
          </a:prstGeom>
        </p:spPr>
      </p:pic>
    </p:spTree>
    <p:extLst>
      <p:ext uri="{BB962C8B-B14F-4D97-AF65-F5344CB8AC3E}">
        <p14:creationId xmlns:p14="http://schemas.microsoft.com/office/powerpoint/2010/main" val="24486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3DD7C2-780A-6E4B-9105-FD8A4728EC8C}" type="datetimeFigureOut">
              <a:rPr lang="en-US" smtClean="0"/>
              <a:t>1/5/2023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7494AF-7A60-5941-B7EE-EAEF4DC6AE40}" type="slidenum">
              <a:rPr lang="en-US" smtClean="0"/>
              <a:t>‹#›</a:t>
            </a:fld>
            <a:endParaRPr lang="en-US"/>
          </a:p>
        </p:txBody>
      </p:sp>
    </p:spTree>
    <p:extLst>
      <p:ext uri="{BB962C8B-B14F-4D97-AF65-F5344CB8AC3E}">
        <p14:creationId xmlns:p14="http://schemas.microsoft.com/office/powerpoint/2010/main" val="481682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3DD7C2-780A-6E4B-9105-FD8A4728EC8C}" type="datetimeFigureOut">
              <a:rPr lang="en-US" smtClean="0"/>
              <a:t>1/5/2023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7494AF-7A60-5941-B7EE-EAEF4DC6AE40}" type="slidenum">
              <a:rPr lang="en-US" smtClean="0"/>
              <a:t>‹#›</a:t>
            </a:fld>
            <a:endParaRPr lang="en-US"/>
          </a:p>
        </p:txBody>
      </p:sp>
    </p:spTree>
    <p:extLst>
      <p:ext uri="{BB962C8B-B14F-4D97-AF65-F5344CB8AC3E}">
        <p14:creationId xmlns:p14="http://schemas.microsoft.com/office/powerpoint/2010/main" val="1280754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3DD7C2-780A-6E4B-9105-FD8A4728EC8C}" type="datetimeFigureOut">
              <a:rPr lang="en-US" smtClean="0"/>
              <a:t>1/5/2023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7494AF-7A60-5941-B7EE-EAEF4DC6AE40}" type="slidenum">
              <a:rPr lang="en-US" smtClean="0"/>
              <a:t>‹#›</a:t>
            </a:fld>
            <a:endParaRPr lang="en-US"/>
          </a:p>
        </p:txBody>
      </p:sp>
    </p:spTree>
    <p:extLst>
      <p:ext uri="{BB962C8B-B14F-4D97-AF65-F5344CB8AC3E}">
        <p14:creationId xmlns:p14="http://schemas.microsoft.com/office/powerpoint/2010/main" val="3935058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3DD7C2-780A-6E4B-9105-FD8A4728EC8C}" type="datetimeFigureOut">
              <a:rPr lang="en-US" smtClean="0"/>
              <a:t>1/5/2023</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C7494AF-7A60-5941-B7EE-EAEF4DC6AE40}" type="slidenum">
              <a:rPr lang="en-US" smtClean="0"/>
              <a:t>‹#›</a:t>
            </a:fld>
            <a:endParaRPr lang="en-US"/>
          </a:p>
        </p:txBody>
      </p:sp>
    </p:spTree>
    <p:extLst>
      <p:ext uri="{BB962C8B-B14F-4D97-AF65-F5344CB8AC3E}">
        <p14:creationId xmlns:p14="http://schemas.microsoft.com/office/powerpoint/2010/main" val="1749886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3DD7C2-780A-6E4B-9105-FD8A4728EC8C}" type="datetimeFigureOut">
              <a:rPr lang="en-US" smtClean="0"/>
              <a:t>1/5/2023</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C7494AF-7A60-5941-B7EE-EAEF4DC6AE40}" type="slidenum">
              <a:rPr lang="en-US" smtClean="0"/>
              <a:t>‹#›</a:t>
            </a:fld>
            <a:endParaRPr lang="en-US"/>
          </a:p>
        </p:txBody>
      </p:sp>
    </p:spTree>
    <p:extLst>
      <p:ext uri="{BB962C8B-B14F-4D97-AF65-F5344CB8AC3E}">
        <p14:creationId xmlns:p14="http://schemas.microsoft.com/office/powerpoint/2010/main" val="96371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3DD7C2-780A-6E4B-9105-FD8A4728EC8C}" type="datetimeFigureOut">
              <a:rPr lang="en-US" smtClean="0"/>
              <a:t>1/5/2023</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C7494AF-7A60-5941-B7EE-EAEF4DC6AE40}" type="slidenum">
              <a:rPr lang="en-US" smtClean="0"/>
              <a:t>‹#›</a:t>
            </a:fld>
            <a:endParaRPr lang="en-US"/>
          </a:p>
        </p:txBody>
      </p:sp>
    </p:spTree>
    <p:extLst>
      <p:ext uri="{BB962C8B-B14F-4D97-AF65-F5344CB8AC3E}">
        <p14:creationId xmlns:p14="http://schemas.microsoft.com/office/powerpoint/2010/main" val="381977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3DD7C2-780A-6E4B-9105-FD8A4728EC8C}" type="datetimeFigureOut">
              <a:rPr lang="en-US" smtClean="0"/>
              <a:t>1/5/2023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7494AF-7A60-5941-B7EE-EAEF4DC6AE40}" type="slidenum">
              <a:rPr lang="en-US" smtClean="0"/>
              <a:t>‹#›</a:t>
            </a:fld>
            <a:endParaRPr lang="en-US"/>
          </a:p>
        </p:txBody>
      </p:sp>
    </p:spTree>
    <p:extLst>
      <p:ext uri="{BB962C8B-B14F-4D97-AF65-F5344CB8AC3E}">
        <p14:creationId xmlns:p14="http://schemas.microsoft.com/office/powerpoint/2010/main" val="4185304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3DD7C2-780A-6E4B-9105-FD8A4728EC8C}" type="datetimeFigureOut">
              <a:rPr lang="en-US" smtClean="0"/>
              <a:t>1/5/2023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7494AF-7A60-5941-B7EE-EAEF4DC6AE40}" type="slidenum">
              <a:rPr lang="en-US" smtClean="0"/>
              <a:t>‹#›</a:t>
            </a:fld>
            <a:endParaRPr lang="en-US"/>
          </a:p>
        </p:txBody>
      </p:sp>
    </p:spTree>
    <p:extLst>
      <p:ext uri="{BB962C8B-B14F-4D97-AF65-F5344CB8AC3E}">
        <p14:creationId xmlns:p14="http://schemas.microsoft.com/office/powerpoint/2010/main" val="955094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3DD7C2-780A-6E4B-9105-FD8A4728EC8C}" type="datetimeFigureOut">
              <a:rPr lang="en-US" smtClean="0"/>
              <a:t>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494AF-7A60-5941-B7EE-EAEF4DC6AE40}" type="slidenum">
              <a:rPr lang="en-US" smtClean="0"/>
              <a:t>‹#›</a:t>
            </a:fld>
            <a:endParaRPr lang="en-US"/>
          </a:p>
        </p:txBody>
      </p:sp>
    </p:spTree>
    <p:extLst>
      <p:ext uri="{BB962C8B-B14F-4D97-AF65-F5344CB8AC3E}">
        <p14:creationId xmlns:p14="http://schemas.microsoft.com/office/powerpoint/2010/main" val="394397127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664" r:id="rId14"/>
    <p:sldLayoutId id="2147483661" r:id="rId15"/>
    <p:sldLayoutId id="2147483662"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esmail@psu.edu"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hyperlink" Target="https://www.testing.psu.edu/"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hyperlink" Target="https://undergrad.psu.edu/aappm/F-3-conflict-final-examination.html"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 Id="rId5" Type="http://schemas.openxmlformats.org/officeDocument/2006/relationships/hyperlink" Target="https://www.registrar.psu.edu/exams_faculty/" TargetMode="Externa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2" Type="http://schemas.openxmlformats.org/officeDocument/2006/relationships/hyperlink" Target="https://www.registrar.psu.edu/faculty-staff/forms/event-room/index.cfm" TargetMode="Externa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mailto:finalexam@psu.edu" TargetMode="External"/><Relationship Id="rId2" Type="http://schemas.openxmlformats.org/officeDocument/2006/relationships/hyperlink" Target="mailto:esmail@psu.edu"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undergrad.psu.edu/aappm/F-2-final-examinations.html" TargetMode="External"/><Relationship Id="rId2" Type="http://schemas.openxmlformats.org/officeDocument/2006/relationships/hyperlink" Target="https://senate.psu.edu/policies-and-rules-for-undergraduate-students/44-00-examinations/"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hyperlink" Target="https://www.registrar.psu.edu/academic-calendars/index.cfm"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303A0-5FC3-7626-38EB-5255B86D3869}"/>
              </a:ext>
            </a:extLst>
          </p:cNvPr>
          <p:cNvSpPr>
            <a:spLocks noGrp="1"/>
          </p:cNvSpPr>
          <p:nvPr>
            <p:ph type="ctrTitle"/>
          </p:nvPr>
        </p:nvSpPr>
        <p:spPr/>
        <p:txBody>
          <a:bodyPr/>
          <a:lstStyle/>
          <a:p>
            <a:r>
              <a:rPr lang="en-US" dirty="0"/>
              <a:t>Final Exams</a:t>
            </a:r>
          </a:p>
        </p:txBody>
      </p:sp>
      <p:sp>
        <p:nvSpPr>
          <p:cNvPr id="3" name="Subtitle 2">
            <a:extLst>
              <a:ext uri="{FF2B5EF4-FFF2-40B4-BE49-F238E27FC236}">
                <a16:creationId xmlns:a16="http://schemas.microsoft.com/office/drawing/2014/main" id="{36D8047A-F470-4E53-7D24-21C5FEFB1EF1}"/>
              </a:ext>
            </a:extLst>
          </p:cNvPr>
          <p:cNvSpPr>
            <a:spLocks noGrp="1"/>
          </p:cNvSpPr>
          <p:nvPr>
            <p:ph type="subTitle" idx="1"/>
          </p:nvPr>
        </p:nvSpPr>
        <p:spPr/>
        <p:txBody>
          <a:bodyPr/>
          <a:lstStyle/>
          <a:p>
            <a:r>
              <a:rPr lang="en-US" dirty="0"/>
              <a:t>Curriculum Management Team</a:t>
            </a:r>
          </a:p>
          <a:p>
            <a:r>
              <a:rPr lang="en-US" dirty="0"/>
              <a:t>Cortney Gruneberg – Assistant Registrar</a:t>
            </a:r>
          </a:p>
        </p:txBody>
      </p:sp>
    </p:spTree>
    <p:extLst>
      <p:ext uri="{BB962C8B-B14F-4D97-AF65-F5344CB8AC3E}">
        <p14:creationId xmlns:p14="http://schemas.microsoft.com/office/powerpoint/2010/main" val="240881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90BC6-32C2-4BD0-3E54-2F78E6061980}"/>
              </a:ext>
            </a:extLst>
          </p:cNvPr>
          <p:cNvSpPr>
            <a:spLocks noGrp="1"/>
          </p:cNvSpPr>
          <p:nvPr>
            <p:ph type="title"/>
          </p:nvPr>
        </p:nvSpPr>
        <p:spPr/>
        <p:txBody>
          <a:bodyPr>
            <a:normAutofit fontScale="90000"/>
          </a:bodyPr>
          <a:lstStyle/>
          <a:p>
            <a:r>
              <a:rPr lang="en-US" dirty="0"/>
              <a:t>Cross listed or Combined sections</a:t>
            </a:r>
          </a:p>
        </p:txBody>
      </p:sp>
      <p:sp>
        <p:nvSpPr>
          <p:cNvPr id="3" name="Text Placeholder 2">
            <a:extLst>
              <a:ext uri="{FF2B5EF4-FFF2-40B4-BE49-F238E27FC236}">
                <a16:creationId xmlns:a16="http://schemas.microsoft.com/office/drawing/2014/main" id="{F080E1FC-9AEF-5C54-0C74-806E126BDA04}"/>
              </a:ext>
            </a:extLst>
          </p:cNvPr>
          <p:cNvSpPr>
            <a:spLocks noGrp="1"/>
          </p:cNvSpPr>
          <p:nvPr>
            <p:ph type="body" sz="quarter" idx="12"/>
          </p:nvPr>
        </p:nvSpPr>
        <p:spPr/>
        <p:txBody>
          <a:bodyPr>
            <a:normAutofit/>
          </a:bodyPr>
          <a:lstStyle/>
          <a:p>
            <a:r>
              <a:rPr lang="en-US" sz="1400" dirty="0"/>
              <a:t>Although the sections are combined in </a:t>
            </a:r>
            <a:r>
              <a:rPr lang="en-US" sz="1400" dirty="0" err="1"/>
              <a:t>LionPATH</a:t>
            </a:r>
            <a:r>
              <a:rPr lang="en-US" sz="1400" dirty="0"/>
              <a:t> the final exam software only looks at groupings NOT combined sections table. So if they are not grouped they will receive two separate finals.</a:t>
            </a:r>
          </a:p>
          <a:p>
            <a:r>
              <a:rPr lang="en-US" sz="1400" dirty="0"/>
              <a:t>You must make sure that both are requesting the same type of final and the same seat spacing (we will not do this for you).</a:t>
            </a:r>
          </a:p>
          <a:p>
            <a:r>
              <a:rPr lang="en-US" sz="1400" dirty="0"/>
              <a:t>You cannot put another departments class information in the grouping field so you will have to email </a:t>
            </a:r>
            <a:r>
              <a:rPr lang="en-US" sz="1400" dirty="0">
                <a:hlinkClick r:id="rId2"/>
              </a:rPr>
              <a:t>esmail@psu.edu</a:t>
            </a:r>
            <a:r>
              <a:rPr lang="en-US" sz="1400" dirty="0"/>
              <a:t> and we WILL do that part for you.</a:t>
            </a:r>
          </a:p>
          <a:p>
            <a:pPr marL="0" indent="0">
              <a:buNone/>
            </a:pPr>
            <a:r>
              <a:rPr lang="en-US" sz="1400" dirty="0"/>
              <a:t>What it will look like if you both requested a final and did not email us. </a:t>
            </a:r>
          </a:p>
          <a:p>
            <a:pPr marL="0" indent="0">
              <a:buNone/>
            </a:pPr>
            <a:r>
              <a:rPr lang="en-US" sz="1400" dirty="0"/>
              <a:t>Although you will see exams listed, what this means is that each was scheduled a final separately but then when we pushed them back to </a:t>
            </a:r>
            <a:r>
              <a:rPr lang="en-US" sz="1400" dirty="0" err="1"/>
              <a:t>LionPATH</a:t>
            </a:r>
            <a:r>
              <a:rPr lang="en-US" sz="1400" dirty="0"/>
              <a:t> since its combined it duplicated it for each class.</a:t>
            </a:r>
          </a:p>
          <a:p>
            <a:pPr marL="0" indent="0">
              <a:buNone/>
            </a:pPr>
            <a:endParaRPr lang="en-US" sz="1400" dirty="0"/>
          </a:p>
        </p:txBody>
      </p:sp>
      <p:pic>
        <p:nvPicPr>
          <p:cNvPr id="5" name="Picture 4">
            <a:extLst>
              <a:ext uri="{FF2B5EF4-FFF2-40B4-BE49-F238E27FC236}">
                <a16:creationId xmlns:a16="http://schemas.microsoft.com/office/drawing/2014/main" id="{558936E2-4647-DB83-B685-0FD5B7ABF773}"/>
              </a:ext>
            </a:extLst>
          </p:cNvPr>
          <p:cNvPicPr>
            <a:picLocks noChangeAspect="1"/>
          </p:cNvPicPr>
          <p:nvPr/>
        </p:nvPicPr>
        <p:blipFill>
          <a:blip r:embed="rId3"/>
          <a:stretch>
            <a:fillRect/>
          </a:stretch>
        </p:blipFill>
        <p:spPr>
          <a:xfrm>
            <a:off x="1727977" y="3848960"/>
            <a:ext cx="9021805" cy="1287244"/>
          </a:xfrm>
          <a:prstGeom prst="rect">
            <a:avLst/>
          </a:prstGeom>
        </p:spPr>
      </p:pic>
    </p:spTree>
    <p:extLst>
      <p:ext uri="{BB962C8B-B14F-4D97-AF65-F5344CB8AC3E}">
        <p14:creationId xmlns:p14="http://schemas.microsoft.com/office/powerpoint/2010/main" val="3891138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C3F27-F1E9-782A-D087-F5D8B7A2B891}"/>
              </a:ext>
            </a:extLst>
          </p:cNvPr>
          <p:cNvSpPr>
            <a:spLocks noGrp="1"/>
          </p:cNvSpPr>
          <p:nvPr>
            <p:ph type="title"/>
          </p:nvPr>
        </p:nvSpPr>
        <p:spPr/>
        <p:txBody>
          <a:bodyPr>
            <a:normAutofit fontScale="90000"/>
          </a:bodyPr>
          <a:lstStyle/>
          <a:p>
            <a:r>
              <a:rPr lang="en-US" dirty="0" err="1"/>
              <a:t>Etesting</a:t>
            </a:r>
            <a:endParaRPr lang="en-US" dirty="0"/>
          </a:p>
        </p:txBody>
      </p:sp>
      <p:sp>
        <p:nvSpPr>
          <p:cNvPr id="3" name="Text Placeholder 2">
            <a:extLst>
              <a:ext uri="{FF2B5EF4-FFF2-40B4-BE49-F238E27FC236}">
                <a16:creationId xmlns:a16="http://schemas.microsoft.com/office/drawing/2014/main" id="{D8E84745-BCAC-77C9-5922-5A1F148DA2D5}"/>
              </a:ext>
            </a:extLst>
          </p:cNvPr>
          <p:cNvSpPr>
            <a:spLocks noGrp="1"/>
          </p:cNvSpPr>
          <p:nvPr>
            <p:ph type="body" sz="quarter" idx="12"/>
          </p:nvPr>
        </p:nvSpPr>
        <p:spPr/>
        <p:txBody>
          <a:bodyPr>
            <a:normAutofit/>
          </a:bodyPr>
          <a:lstStyle/>
          <a:p>
            <a:r>
              <a:rPr lang="en-US" sz="1400" dirty="0">
                <a:solidFill>
                  <a:schemeClr val="tx1"/>
                </a:solidFill>
              </a:rPr>
              <a:t>Registrar works with the Testing center to deliver </a:t>
            </a:r>
            <a:r>
              <a:rPr lang="en-US" sz="1400" dirty="0">
                <a:solidFill>
                  <a:schemeClr val="tx1"/>
                </a:solidFill>
                <a:hlinkClick r:id="rId2"/>
              </a:rPr>
              <a:t>eTesting finals</a:t>
            </a:r>
            <a:r>
              <a:rPr lang="en-US" sz="1400" dirty="0">
                <a:solidFill>
                  <a:schemeClr val="tx1"/>
                </a:solidFill>
              </a:rPr>
              <a:t>. </a:t>
            </a:r>
          </a:p>
          <a:p>
            <a:r>
              <a:rPr lang="en-US" sz="1400" dirty="0">
                <a:solidFill>
                  <a:schemeClr val="tx1"/>
                </a:solidFill>
              </a:rPr>
              <a:t>You should still group your sections for eTesting. </a:t>
            </a:r>
          </a:p>
          <a:p>
            <a:r>
              <a:rPr lang="en-US" sz="1400" dirty="0">
                <a:solidFill>
                  <a:schemeClr val="tx1"/>
                </a:solidFill>
              </a:rPr>
              <a:t>Courses have to be UGRD and had to have used the eTesting Lab during that semester.</a:t>
            </a:r>
          </a:p>
          <a:p>
            <a:r>
              <a:rPr lang="en-US" sz="1400" i="0" dirty="0">
                <a:solidFill>
                  <a:schemeClr val="tx1"/>
                </a:solidFill>
                <a:effectLst/>
              </a:rPr>
              <a:t>To request a secure eTest for your final exam, your department should use the standard process for requesting finals. Select the 'eTesting' option in </a:t>
            </a:r>
            <a:r>
              <a:rPr lang="en-US" sz="1400" i="0" dirty="0" err="1">
                <a:solidFill>
                  <a:schemeClr val="tx1"/>
                </a:solidFill>
                <a:effectLst/>
              </a:rPr>
              <a:t>LionPATH</a:t>
            </a:r>
            <a:r>
              <a:rPr lang="en-US" sz="1400" i="0" dirty="0">
                <a:solidFill>
                  <a:schemeClr val="tx1"/>
                </a:solidFill>
                <a:effectLst/>
              </a:rPr>
              <a:t> even if you expect to be scheduled in an overflow, secure STEC lab (while space is limited in the eTesting Lab, the only way to schedule a secure final exam is to select 'eTesting'). Do not select STEC in your final exam request or the Registrar's office will schedule your exam in an STEC that does not have the secure browser installed.</a:t>
            </a:r>
          </a:p>
          <a:p>
            <a:pPr marL="0" indent="0">
              <a:buNone/>
            </a:pPr>
            <a:r>
              <a:rPr lang="en-US" sz="1400" dirty="0">
                <a:solidFill>
                  <a:schemeClr val="tx1"/>
                </a:solidFill>
              </a:rPr>
              <a:t>eTesting Lab Finals</a:t>
            </a:r>
          </a:p>
          <a:p>
            <a:r>
              <a:rPr lang="en-US" sz="1400" b="0" i="0" dirty="0">
                <a:solidFill>
                  <a:srgbClr val="000000"/>
                </a:solidFill>
                <a:effectLst/>
              </a:rPr>
              <a:t>Final exams in the eTesting lab are scheduled to occur over the course of the entire day, 8:00 a.m. - 11:00 p.m. </a:t>
            </a:r>
          </a:p>
          <a:p>
            <a:r>
              <a:rPr lang="en-US" sz="1400" b="0" i="0" dirty="0">
                <a:solidFill>
                  <a:srgbClr val="000000"/>
                </a:solidFill>
                <a:effectLst/>
              </a:rPr>
              <a:t> In order to accommodate as many exams as possible, exam times are limited to 90 minutes or less (60-75 minute exams are preferred).  </a:t>
            </a:r>
          </a:p>
          <a:p>
            <a:r>
              <a:rPr lang="en-US" sz="1400" b="0" i="0" dirty="0">
                <a:solidFill>
                  <a:srgbClr val="000000"/>
                </a:solidFill>
                <a:effectLst/>
              </a:rPr>
              <a:t>If your instructor's exam is scheduled in the eTesting Lab, they will receive a confirmation email with instructions. Notifications are also sent to the students to let them know to register for a time slot. Students are responsible for selecting time slots in the eTesting Lab that do not conflict with their other final exams.</a:t>
            </a:r>
            <a:endParaRPr lang="en-US" sz="1400" b="0" i="0" dirty="0">
              <a:solidFill>
                <a:schemeClr val="tx1"/>
              </a:solidFill>
              <a:effectLst/>
            </a:endParaRPr>
          </a:p>
          <a:p>
            <a:pPr marL="0" indent="0">
              <a:buNone/>
            </a:pPr>
            <a:endParaRPr lang="en-US" sz="1200" dirty="0">
              <a:solidFill>
                <a:schemeClr val="tx1"/>
              </a:solidFill>
              <a:latin typeface="+mj-lt"/>
            </a:endParaRPr>
          </a:p>
        </p:txBody>
      </p:sp>
    </p:spTree>
    <p:extLst>
      <p:ext uri="{BB962C8B-B14F-4D97-AF65-F5344CB8AC3E}">
        <p14:creationId xmlns:p14="http://schemas.microsoft.com/office/powerpoint/2010/main" val="796113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5655D-17D5-7320-3156-13A80FAB217D}"/>
              </a:ext>
            </a:extLst>
          </p:cNvPr>
          <p:cNvSpPr>
            <a:spLocks noGrp="1"/>
          </p:cNvSpPr>
          <p:nvPr>
            <p:ph type="title"/>
          </p:nvPr>
        </p:nvSpPr>
        <p:spPr/>
        <p:txBody>
          <a:bodyPr vert="horz" lIns="91440" tIns="45720" rIns="91440" bIns="45720" rtlCol="0" anchor="ctr">
            <a:normAutofit/>
          </a:bodyPr>
          <a:lstStyle/>
          <a:p>
            <a:r>
              <a:rPr lang="en-US" sz="3600" kern="1200" dirty="0">
                <a:solidFill>
                  <a:schemeClr val="tx1"/>
                </a:solidFill>
                <a:latin typeface="+mj-lt"/>
                <a:ea typeface="+mj-ea"/>
                <a:cs typeface="+mj-cs"/>
              </a:rPr>
              <a:t>Overflow eTesting STEC rooms</a:t>
            </a:r>
          </a:p>
        </p:txBody>
      </p:sp>
      <p:sp>
        <p:nvSpPr>
          <p:cNvPr id="7" name="Text Placeholder 6">
            <a:extLst>
              <a:ext uri="{FF2B5EF4-FFF2-40B4-BE49-F238E27FC236}">
                <a16:creationId xmlns:a16="http://schemas.microsoft.com/office/drawing/2014/main" id="{A7FF8838-7C59-3F13-9E6A-3DF6D0A4D5EE}"/>
              </a:ext>
            </a:extLst>
          </p:cNvPr>
          <p:cNvSpPr>
            <a:spLocks noGrp="1"/>
          </p:cNvSpPr>
          <p:nvPr>
            <p:ph type="body" sz="quarter" idx="12"/>
          </p:nvPr>
        </p:nvSpPr>
        <p:spPr/>
        <p:txBody>
          <a:bodyPr>
            <a:normAutofit/>
          </a:bodyPr>
          <a:lstStyle/>
          <a:p>
            <a:r>
              <a:rPr lang="en-US" sz="2400" dirty="0"/>
              <a:t>Classes that do not meet the requirements to be placed in 107 Pollock are placed in designated overflow secured computer labs. All finals that are scheduled in these rooms must use eTesting and </a:t>
            </a:r>
            <a:r>
              <a:rPr lang="en-US" sz="2400" b="1" dirty="0"/>
              <a:t>no other events</a:t>
            </a:r>
            <a:r>
              <a:rPr lang="en-US" sz="2400" dirty="0"/>
              <a:t> may be scheduled during the final exam time period.</a:t>
            </a:r>
            <a:endParaRPr lang="en-US" sz="2400" b="0" i="0" dirty="0">
              <a:solidFill>
                <a:srgbClr val="000000"/>
              </a:solidFill>
              <a:effectLst/>
            </a:endParaRPr>
          </a:p>
          <a:p>
            <a:pPr algn="l"/>
            <a:r>
              <a:rPr lang="en-US" sz="2400" b="0" i="0" dirty="0">
                <a:solidFill>
                  <a:srgbClr val="000000"/>
                </a:solidFill>
                <a:effectLst/>
              </a:rPr>
              <a:t>During finals week the University reserves a set number of additional computer labs to accommodate overflow. Secure STEC labs include computer workstations for each student and each computer has the secure, lock-down browser installed. Unlike the finals in the Pollock eTesting Lab, there is no onsite staff, no check-in process, and exams are scheduled for specified times according to the normal final exam schedule.</a:t>
            </a:r>
          </a:p>
          <a:p>
            <a:pPr marL="0" indent="0" algn="l">
              <a:buNone/>
            </a:pPr>
            <a:endParaRPr lang="en-US" sz="1400" b="0" i="0" dirty="0">
              <a:solidFill>
                <a:srgbClr val="000000"/>
              </a:solidFill>
              <a:effectLst/>
              <a:latin typeface="Arial" panose="020B0604020202020204" pitchFamily="34" charset="0"/>
            </a:endParaRPr>
          </a:p>
          <a:p>
            <a:pPr marL="0" indent="0">
              <a:buNone/>
            </a:pPr>
            <a:endParaRPr lang="en-US" sz="1400" dirty="0"/>
          </a:p>
        </p:txBody>
      </p:sp>
    </p:spTree>
    <p:extLst>
      <p:ext uri="{BB962C8B-B14F-4D97-AF65-F5344CB8AC3E}">
        <p14:creationId xmlns:p14="http://schemas.microsoft.com/office/powerpoint/2010/main" val="1951563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FD5F82E-6F2F-7270-A7E9-9BF17235F2F4}"/>
              </a:ext>
            </a:extLst>
          </p:cNvPr>
          <p:cNvSpPr>
            <a:spLocks noGrp="1"/>
          </p:cNvSpPr>
          <p:nvPr>
            <p:ph type="title"/>
          </p:nvPr>
        </p:nvSpPr>
        <p:spPr/>
        <p:txBody>
          <a:bodyPr>
            <a:normAutofit fontScale="90000"/>
          </a:bodyPr>
          <a:lstStyle/>
          <a:p>
            <a:r>
              <a:rPr lang="en-US" sz="4400" kern="1200" dirty="0">
                <a:solidFill>
                  <a:schemeClr val="tx1"/>
                </a:solidFill>
                <a:latin typeface="+mj-lt"/>
                <a:ea typeface="+mj-ea"/>
                <a:cs typeface="+mj-cs"/>
              </a:rPr>
              <a:t>Overflow eTesting STEC rooms</a:t>
            </a:r>
            <a:endParaRPr lang="en-US" dirty="0"/>
          </a:p>
        </p:txBody>
      </p:sp>
      <p:sp>
        <p:nvSpPr>
          <p:cNvPr id="6" name="Text Placeholder 5">
            <a:extLst>
              <a:ext uri="{FF2B5EF4-FFF2-40B4-BE49-F238E27FC236}">
                <a16:creationId xmlns:a16="http://schemas.microsoft.com/office/drawing/2014/main" id="{85EE3599-1993-B471-AB89-A1B1DDDD9EAD}"/>
              </a:ext>
            </a:extLst>
          </p:cNvPr>
          <p:cNvSpPr>
            <a:spLocks noGrp="1"/>
          </p:cNvSpPr>
          <p:nvPr>
            <p:ph type="body" sz="quarter" idx="12"/>
          </p:nvPr>
        </p:nvSpPr>
        <p:spPr/>
        <p:txBody>
          <a:bodyPr>
            <a:normAutofit fontScale="77500" lnSpcReduction="20000"/>
          </a:bodyPr>
          <a:lstStyle/>
          <a:p>
            <a:pPr algn="l"/>
            <a:r>
              <a:rPr lang="en-US" sz="2800" i="0" dirty="0">
                <a:solidFill>
                  <a:srgbClr val="000000"/>
                </a:solidFill>
                <a:effectLst/>
              </a:rPr>
              <a:t>Although these labs use the same secure browser as the eTesting Lab, students may see more than one secure exam listed when they login, including their scheduled exam.  Students may sit at any computer, but only students in your course will be able to access your final exam. Once the student selects the correct exam, s/he will have access only to the secure exam.</a:t>
            </a:r>
          </a:p>
          <a:p>
            <a:pPr algn="l"/>
            <a:r>
              <a:rPr lang="en-US" sz="2800" i="0" dirty="0">
                <a:solidFill>
                  <a:srgbClr val="000000"/>
                </a:solidFill>
                <a:effectLst/>
              </a:rPr>
              <a:t>STEC rooms are scheduled for the standard 110 minute exams. You are responsible for making alternate arrangements for students who require additional time to complete your exam.</a:t>
            </a:r>
          </a:p>
          <a:p>
            <a:endParaRPr lang="en-US" dirty="0"/>
          </a:p>
        </p:txBody>
      </p:sp>
      <p:graphicFrame>
        <p:nvGraphicFramePr>
          <p:cNvPr id="9" name="Content Placeholder 8">
            <a:extLst>
              <a:ext uri="{FF2B5EF4-FFF2-40B4-BE49-F238E27FC236}">
                <a16:creationId xmlns:a16="http://schemas.microsoft.com/office/drawing/2014/main" id="{0CAE95E4-FB33-3AC0-B9B4-DC1885F87659}"/>
              </a:ext>
            </a:extLst>
          </p:cNvPr>
          <p:cNvGraphicFramePr>
            <a:graphicFrameLocks noGrp="1"/>
          </p:cNvGraphicFramePr>
          <p:nvPr>
            <p:ph sz="quarter" idx="13"/>
            <p:extLst>
              <p:ext uri="{D42A27DB-BD31-4B8C-83A1-F6EECF244321}">
                <p14:modId xmlns:p14="http://schemas.microsoft.com/office/powerpoint/2010/main" val="50988684"/>
              </p:ext>
            </p:extLst>
          </p:nvPr>
        </p:nvGraphicFramePr>
        <p:xfrm>
          <a:off x="5976938" y="1527175"/>
          <a:ext cx="5380954" cy="4003140"/>
        </p:xfrm>
        <a:graphic>
          <a:graphicData uri="http://schemas.openxmlformats.org/drawingml/2006/table">
            <a:tbl>
              <a:tblPr>
                <a:noFill/>
              </a:tblPr>
              <a:tblGrid>
                <a:gridCol w="1175245">
                  <a:extLst>
                    <a:ext uri="{9D8B030D-6E8A-4147-A177-3AD203B41FA5}">
                      <a16:colId xmlns:a16="http://schemas.microsoft.com/office/drawing/2014/main" val="2900842246"/>
                    </a:ext>
                  </a:extLst>
                </a:gridCol>
                <a:gridCol w="2787446">
                  <a:extLst>
                    <a:ext uri="{9D8B030D-6E8A-4147-A177-3AD203B41FA5}">
                      <a16:colId xmlns:a16="http://schemas.microsoft.com/office/drawing/2014/main" val="577342925"/>
                    </a:ext>
                  </a:extLst>
                </a:gridCol>
                <a:gridCol w="1418263">
                  <a:extLst>
                    <a:ext uri="{9D8B030D-6E8A-4147-A177-3AD203B41FA5}">
                      <a16:colId xmlns:a16="http://schemas.microsoft.com/office/drawing/2014/main" val="891216107"/>
                    </a:ext>
                  </a:extLst>
                </a:gridCol>
              </a:tblGrid>
              <a:tr h="302247">
                <a:tc>
                  <a:txBody>
                    <a:bodyPr/>
                    <a:lstStyle/>
                    <a:p>
                      <a:pPr algn="l" fontAlgn="t"/>
                      <a:r>
                        <a:rPr lang="en-US" sz="1200" b="0" cap="none" spc="0">
                          <a:solidFill>
                            <a:schemeClr val="tx1"/>
                          </a:solidFill>
                          <a:effectLst/>
                        </a:rPr>
                        <a:t>111</a:t>
                      </a:r>
                    </a:p>
                  </a:txBody>
                  <a:tcPr marL="62059" marR="88396" marT="17731" marB="132984">
                    <a:lnL w="9525" cap="flat" cmpd="sng" algn="ctr">
                      <a:solidFill>
                        <a:schemeClr val="tx1"/>
                      </a:solidFill>
                      <a:prstDash val="solid"/>
                    </a:lnL>
                    <a:lnR w="12700" cmpd="sng">
                      <a:noFill/>
                      <a:prstDash val="solid"/>
                    </a:lnR>
                    <a:lnT w="9525" cap="flat" cmpd="sng" algn="ctr">
                      <a:noFill/>
                      <a:prstDash val="solid"/>
                    </a:lnT>
                    <a:lnB w="12700" cmpd="sng">
                      <a:noFill/>
                      <a:prstDash val="solid"/>
                    </a:lnB>
                    <a:noFill/>
                  </a:tcPr>
                </a:tc>
                <a:tc>
                  <a:txBody>
                    <a:bodyPr/>
                    <a:lstStyle/>
                    <a:p>
                      <a:pPr fontAlgn="t"/>
                      <a:r>
                        <a:rPr lang="en-US" sz="1200" cap="none" spc="0" dirty="0" err="1">
                          <a:solidFill>
                            <a:schemeClr val="tx1"/>
                          </a:solidFill>
                          <a:effectLst/>
                        </a:rPr>
                        <a:t>Boucke</a:t>
                      </a:r>
                      <a:endParaRPr lang="en-US" sz="1200" cap="none" spc="0" dirty="0">
                        <a:solidFill>
                          <a:schemeClr val="tx1"/>
                        </a:solidFill>
                        <a:effectLst/>
                      </a:endParaRPr>
                    </a:p>
                  </a:txBody>
                  <a:tcPr marL="62059" marR="88396" marT="17731" marB="132984">
                    <a:lnL w="12700" cmpd="sng">
                      <a:noFill/>
                      <a:prstDash val="solid"/>
                    </a:lnL>
                    <a:lnR w="12700" cmpd="sng">
                      <a:noFill/>
                      <a:prstDash val="solid"/>
                    </a:lnR>
                    <a:lnT w="9525" cap="flat" cmpd="sng" algn="ctr">
                      <a:noFill/>
                      <a:prstDash val="solid"/>
                    </a:lnT>
                    <a:lnB w="12700" cmpd="sng">
                      <a:noFill/>
                      <a:prstDash val="solid"/>
                    </a:lnB>
                    <a:noFill/>
                  </a:tcPr>
                </a:tc>
                <a:tc>
                  <a:txBody>
                    <a:bodyPr/>
                    <a:lstStyle/>
                    <a:p>
                      <a:pPr fontAlgn="t"/>
                      <a:r>
                        <a:rPr lang="en-US" sz="1200" cap="none" spc="0">
                          <a:solidFill>
                            <a:schemeClr val="tx1"/>
                          </a:solidFill>
                          <a:effectLst/>
                        </a:rPr>
                        <a:t>80 PC</a:t>
                      </a:r>
                    </a:p>
                  </a:txBody>
                  <a:tcPr marL="62059" marR="88396" marT="17731" marB="132984">
                    <a:lnL w="12700" cmpd="sng">
                      <a:noFill/>
                      <a:prstDash val="solid"/>
                    </a:lnL>
                    <a:lnR w="12700" cmpd="sng">
                      <a:noFill/>
                      <a:prstDash val="solid"/>
                    </a:lnR>
                    <a:lnT w="9525" cap="flat" cmpd="sng" algn="ctr">
                      <a:noFill/>
                      <a:prstDash val="solid"/>
                    </a:lnT>
                    <a:lnB w="12700" cmpd="sng">
                      <a:noFill/>
                      <a:prstDash val="solid"/>
                    </a:lnB>
                    <a:noFill/>
                  </a:tcPr>
                </a:tc>
                <a:extLst>
                  <a:ext uri="{0D108BD9-81ED-4DB2-BD59-A6C34878D82A}">
                    <a16:rowId xmlns:a16="http://schemas.microsoft.com/office/drawing/2014/main" val="183741304"/>
                  </a:ext>
                </a:extLst>
              </a:tr>
              <a:tr h="302247">
                <a:tc>
                  <a:txBody>
                    <a:bodyPr/>
                    <a:lstStyle/>
                    <a:p>
                      <a:pPr algn="l" fontAlgn="t"/>
                      <a:r>
                        <a:rPr lang="en-US" sz="1200" b="0" cap="none" spc="0">
                          <a:solidFill>
                            <a:schemeClr val="tx1"/>
                          </a:solidFill>
                          <a:effectLst/>
                        </a:rPr>
                        <a:t>112</a:t>
                      </a:r>
                    </a:p>
                  </a:txBody>
                  <a:tcPr marL="62059" marR="88396" marT="17731" marB="132984">
                    <a:lnL w="9525"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fontAlgn="t"/>
                      <a:r>
                        <a:rPr lang="en-US" sz="1200" cap="none" spc="0" dirty="0" err="1">
                          <a:solidFill>
                            <a:schemeClr val="tx1"/>
                          </a:solidFill>
                          <a:effectLst/>
                        </a:rPr>
                        <a:t>Boucke</a:t>
                      </a:r>
                      <a:endParaRPr lang="en-US" sz="1200" cap="none" spc="0" dirty="0">
                        <a:solidFill>
                          <a:schemeClr val="tx1"/>
                        </a:solidFill>
                        <a:effectLst/>
                      </a:endParaRPr>
                    </a:p>
                  </a:txBody>
                  <a:tcPr marL="62059" marR="88396" marT="17731" marB="132984">
                    <a:lnL w="12700" cmpd="sng">
                      <a:noFill/>
                      <a:prstDash val="solid"/>
                    </a:lnL>
                    <a:lnR w="12700" cmpd="sng">
                      <a:noFill/>
                      <a:prstDash val="solid"/>
                    </a:lnR>
                    <a:lnT w="12700" cmpd="sng">
                      <a:noFill/>
                      <a:prstDash val="solid"/>
                    </a:lnT>
                    <a:lnB w="12700" cmpd="sng">
                      <a:noFill/>
                      <a:prstDash val="solid"/>
                    </a:lnB>
                    <a:noFill/>
                  </a:tcPr>
                </a:tc>
                <a:tc>
                  <a:txBody>
                    <a:bodyPr/>
                    <a:lstStyle/>
                    <a:p>
                      <a:pPr fontAlgn="t"/>
                      <a:r>
                        <a:rPr lang="en-US" sz="1200" cap="none" spc="0">
                          <a:solidFill>
                            <a:schemeClr val="tx1"/>
                          </a:solidFill>
                          <a:effectLst/>
                        </a:rPr>
                        <a:t>48 PC</a:t>
                      </a:r>
                    </a:p>
                  </a:txBody>
                  <a:tcPr marL="62059" marR="88396" marT="17731" marB="132984">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494651773"/>
                  </a:ext>
                </a:extLst>
              </a:tr>
              <a:tr h="302247">
                <a:tc>
                  <a:txBody>
                    <a:bodyPr/>
                    <a:lstStyle/>
                    <a:p>
                      <a:pPr algn="l" fontAlgn="t"/>
                      <a:r>
                        <a:rPr lang="en-US" sz="1200" b="0" cap="none" spc="0">
                          <a:solidFill>
                            <a:schemeClr val="tx1"/>
                          </a:solidFill>
                          <a:effectLst/>
                        </a:rPr>
                        <a:t>214</a:t>
                      </a:r>
                    </a:p>
                  </a:txBody>
                  <a:tcPr marL="62059" marR="88396" marT="17731" marB="132984">
                    <a:lnL w="9525"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fontAlgn="t"/>
                      <a:r>
                        <a:rPr lang="en-US" sz="1200" cap="none" spc="0" dirty="0" err="1">
                          <a:solidFill>
                            <a:schemeClr val="tx1"/>
                          </a:solidFill>
                          <a:effectLst/>
                        </a:rPr>
                        <a:t>Boucke</a:t>
                      </a:r>
                      <a:endParaRPr lang="en-US" sz="1200" cap="none" spc="0" dirty="0">
                        <a:solidFill>
                          <a:schemeClr val="tx1"/>
                        </a:solidFill>
                        <a:effectLst/>
                      </a:endParaRPr>
                    </a:p>
                  </a:txBody>
                  <a:tcPr marL="62059" marR="88396" marT="17731" marB="132984">
                    <a:lnL w="12700" cmpd="sng">
                      <a:noFill/>
                      <a:prstDash val="solid"/>
                    </a:lnL>
                    <a:lnR w="12700" cmpd="sng">
                      <a:noFill/>
                      <a:prstDash val="solid"/>
                    </a:lnR>
                    <a:lnT w="12700" cmpd="sng">
                      <a:noFill/>
                      <a:prstDash val="solid"/>
                    </a:lnT>
                    <a:lnB w="12700" cmpd="sng">
                      <a:noFill/>
                      <a:prstDash val="solid"/>
                    </a:lnB>
                    <a:noFill/>
                  </a:tcPr>
                </a:tc>
                <a:tc>
                  <a:txBody>
                    <a:bodyPr/>
                    <a:lstStyle/>
                    <a:p>
                      <a:pPr fontAlgn="t"/>
                      <a:r>
                        <a:rPr lang="en-US" sz="1200" cap="none" spc="0">
                          <a:solidFill>
                            <a:schemeClr val="tx1"/>
                          </a:solidFill>
                          <a:effectLst/>
                        </a:rPr>
                        <a:t>82 PC</a:t>
                      </a:r>
                    </a:p>
                  </a:txBody>
                  <a:tcPr marL="62059" marR="88396" marT="17731" marB="132984">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220959006"/>
                  </a:ext>
                </a:extLst>
              </a:tr>
              <a:tr h="302247">
                <a:tc>
                  <a:txBody>
                    <a:bodyPr/>
                    <a:lstStyle/>
                    <a:p>
                      <a:pPr algn="l" fontAlgn="t"/>
                      <a:r>
                        <a:rPr lang="en-US" sz="1200" b="0" cap="none" spc="0" dirty="0">
                          <a:solidFill>
                            <a:schemeClr val="tx1"/>
                          </a:solidFill>
                          <a:effectLst/>
                        </a:rPr>
                        <a:t>134</a:t>
                      </a:r>
                    </a:p>
                  </a:txBody>
                  <a:tcPr marL="62059" marR="88396" marT="17731" marB="132984">
                    <a:lnL w="9525"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fontAlgn="t"/>
                      <a:r>
                        <a:rPr lang="en-US" sz="1200" cap="none" spc="0" dirty="0">
                          <a:solidFill>
                            <a:schemeClr val="tx1"/>
                          </a:solidFill>
                          <a:effectLst/>
                        </a:rPr>
                        <a:t>CEDAR</a:t>
                      </a:r>
                    </a:p>
                  </a:txBody>
                  <a:tcPr marL="62059" marR="88396" marT="17731" marB="132984">
                    <a:lnL w="12700" cmpd="sng">
                      <a:noFill/>
                      <a:prstDash val="solid"/>
                    </a:lnL>
                    <a:lnR w="12700" cmpd="sng">
                      <a:noFill/>
                      <a:prstDash val="solid"/>
                    </a:lnR>
                    <a:lnT w="12700" cmpd="sng">
                      <a:noFill/>
                      <a:prstDash val="solid"/>
                    </a:lnT>
                    <a:lnB w="12700" cmpd="sng">
                      <a:noFill/>
                      <a:prstDash val="solid"/>
                    </a:lnB>
                    <a:noFill/>
                  </a:tcPr>
                </a:tc>
                <a:tc>
                  <a:txBody>
                    <a:bodyPr/>
                    <a:lstStyle/>
                    <a:p>
                      <a:pPr fontAlgn="t"/>
                      <a:r>
                        <a:rPr lang="en-US" sz="1200" cap="none" spc="0">
                          <a:solidFill>
                            <a:schemeClr val="tx1"/>
                          </a:solidFill>
                          <a:effectLst/>
                        </a:rPr>
                        <a:t>41 PC</a:t>
                      </a:r>
                    </a:p>
                  </a:txBody>
                  <a:tcPr marL="62059" marR="88396" marT="17731" marB="132984">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02195144"/>
                  </a:ext>
                </a:extLst>
              </a:tr>
              <a:tr h="302247">
                <a:tc>
                  <a:txBody>
                    <a:bodyPr/>
                    <a:lstStyle/>
                    <a:p>
                      <a:pPr algn="l" fontAlgn="t"/>
                      <a:r>
                        <a:rPr lang="en-US" sz="1200" b="0" cap="none" spc="0">
                          <a:solidFill>
                            <a:schemeClr val="tx1"/>
                          </a:solidFill>
                          <a:effectLst/>
                        </a:rPr>
                        <a:t>202</a:t>
                      </a:r>
                    </a:p>
                  </a:txBody>
                  <a:tcPr marL="62059" marR="88396" marT="17731" marB="132984">
                    <a:lnL w="9525"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fontAlgn="t"/>
                      <a:r>
                        <a:rPr lang="en-US" sz="1200" cap="none" spc="0">
                          <a:solidFill>
                            <a:schemeClr val="tx1"/>
                          </a:solidFill>
                          <a:effectLst/>
                        </a:rPr>
                        <a:t>Chambers</a:t>
                      </a:r>
                    </a:p>
                  </a:txBody>
                  <a:tcPr marL="62059" marR="88396" marT="17731" marB="132984">
                    <a:lnL w="12700" cmpd="sng">
                      <a:noFill/>
                      <a:prstDash val="solid"/>
                    </a:lnL>
                    <a:lnR w="12700" cmpd="sng">
                      <a:noFill/>
                      <a:prstDash val="solid"/>
                    </a:lnR>
                    <a:lnT w="12700" cmpd="sng">
                      <a:noFill/>
                      <a:prstDash val="solid"/>
                    </a:lnT>
                    <a:lnB w="12700" cmpd="sng">
                      <a:noFill/>
                      <a:prstDash val="solid"/>
                    </a:lnB>
                    <a:noFill/>
                  </a:tcPr>
                </a:tc>
                <a:tc>
                  <a:txBody>
                    <a:bodyPr/>
                    <a:lstStyle/>
                    <a:p>
                      <a:pPr fontAlgn="t"/>
                      <a:r>
                        <a:rPr lang="en-US" sz="1200" cap="none" spc="0">
                          <a:solidFill>
                            <a:schemeClr val="tx1"/>
                          </a:solidFill>
                          <a:effectLst/>
                        </a:rPr>
                        <a:t>24 PC</a:t>
                      </a:r>
                    </a:p>
                  </a:txBody>
                  <a:tcPr marL="62059" marR="88396" marT="17731" marB="132984">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528102693"/>
                  </a:ext>
                </a:extLst>
              </a:tr>
              <a:tr h="302247">
                <a:tc>
                  <a:txBody>
                    <a:bodyPr/>
                    <a:lstStyle/>
                    <a:p>
                      <a:pPr algn="l" fontAlgn="t"/>
                      <a:r>
                        <a:rPr lang="en-US" sz="1200" b="0" cap="none" spc="0">
                          <a:solidFill>
                            <a:schemeClr val="tx1"/>
                          </a:solidFill>
                          <a:effectLst/>
                        </a:rPr>
                        <a:t>1</a:t>
                      </a:r>
                    </a:p>
                  </a:txBody>
                  <a:tcPr marL="62059" marR="88396" marT="17731" marB="132984">
                    <a:lnL w="9525"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fontAlgn="t"/>
                      <a:r>
                        <a:rPr lang="en-US" sz="1200" cap="none" spc="0">
                          <a:solidFill>
                            <a:schemeClr val="tx1"/>
                          </a:solidFill>
                          <a:effectLst/>
                        </a:rPr>
                        <a:t>Forest Resource Bldg.</a:t>
                      </a:r>
                    </a:p>
                  </a:txBody>
                  <a:tcPr marL="62059" marR="88396" marT="17731" marB="132984">
                    <a:lnL w="12700" cmpd="sng">
                      <a:noFill/>
                      <a:prstDash val="solid"/>
                    </a:lnL>
                    <a:lnR w="12700" cmpd="sng">
                      <a:noFill/>
                      <a:prstDash val="solid"/>
                    </a:lnR>
                    <a:lnT w="12700" cmpd="sng">
                      <a:noFill/>
                      <a:prstDash val="solid"/>
                    </a:lnT>
                    <a:lnB w="12700" cmpd="sng">
                      <a:noFill/>
                      <a:prstDash val="solid"/>
                    </a:lnB>
                    <a:noFill/>
                  </a:tcPr>
                </a:tc>
                <a:tc>
                  <a:txBody>
                    <a:bodyPr/>
                    <a:lstStyle/>
                    <a:p>
                      <a:pPr fontAlgn="t"/>
                      <a:r>
                        <a:rPr lang="en-US" sz="1200" cap="none" spc="0">
                          <a:solidFill>
                            <a:schemeClr val="tx1"/>
                          </a:solidFill>
                          <a:effectLst/>
                        </a:rPr>
                        <a:t>30 PC</a:t>
                      </a:r>
                    </a:p>
                  </a:txBody>
                  <a:tcPr marL="62059" marR="88396" marT="17731" marB="132984">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877749562"/>
                  </a:ext>
                </a:extLst>
              </a:tr>
              <a:tr h="302247">
                <a:tc>
                  <a:txBody>
                    <a:bodyPr/>
                    <a:lstStyle/>
                    <a:p>
                      <a:pPr algn="l" fontAlgn="t"/>
                      <a:r>
                        <a:rPr lang="en-US" sz="1200" b="0" cap="none" spc="0">
                          <a:solidFill>
                            <a:schemeClr val="tx1"/>
                          </a:solidFill>
                          <a:effectLst/>
                        </a:rPr>
                        <a:t>4</a:t>
                      </a:r>
                    </a:p>
                  </a:txBody>
                  <a:tcPr marL="62059" marR="88396" marT="17731" marB="132984">
                    <a:lnL w="9525"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fontAlgn="t"/>
                      <a:r>
                        <a:rPr lang="en-US" sz="1200" cap="none" spc="0">
                          <a:solidFill>
                            <a:schemeClr val="tx1"/>
                          </a:solidFill>
                          <a:effectLst/>
                        </a:rPr>
                        <a:t>Huck Life Sciences</a:t>
                      </a:r>
                    </a:p>
                  </a:txBody>
                  <a:tcPr marL="62059" marR="88396" marT="17731" marB="132984">
                    <a:lnL w="12700" cmpd="sng">
                      <a:noFill/>
                      <a:prstDash val="solid"/>
                    </a:lnL>
                    <a:lnR w="12700" cmpd="sng">
                      <a:noFill/>
                      <a:prstDash val="solid"/>
                    </a:lnR>
                    <a:lnT w="12700" cmpd="sng">
                      <a:noFill/>
                      <a:prstDash val="solid"/>
                    </a:lnT>
                    <a:lnB w="12700" cmpd="sng">
                      <a:noFill/>
                      <a:prstDash val="solid"/>
                    </a:lnB>
                    <a:noFill/>
                  </a:tcPr>
                </a:tc>
                <a:tc>
                  <a:txBody>
                    <a:bodyPr/>
                    <a:lstStyle/>
                    <a:p>
                      <a:pPr fontAlgn="t"/>
                      <a:r>
                        <a:rPr lang="en-US" sz="1200" cap="none" spc="0">
                          <a:solidFill>
                            <a:schemeClr val="tx1"/>
                          </a:solidFill>
                          <a:effectLst/>
                        </a:rPr>
                        <a:t>48 PC</a:t>
                      </a:r>
                    </a:p>
                  </a:txBody>
                  <a:tcPr marL="62059" marR="88396" marT="17731" marB="132984">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444159970"/>
                  </a:ext>
                </a:extLst>
              </a:tr>
              <a:tr h="302247">
                <a:tc>
                  <a:txBody>
                    <a:bodyPr/>
                    <a:lstStyle/>
                    <a:p>
                      <a:pPr algn="l" fontAlgn="t"/>
                      <a:r>
                        <a:rPr lang="en-US" sz="1200" b="0" cap="none" spc="0">
                          <a:solidFill>
                            <a:schemeClr val="tx1"/>
                          </a:solidFill>
                          <a:effectLst/>
                        </a:rPr>
                        <a:t>6</a:t>
                      </a:r>
                    </a:p>
                  </a:txBody>
                  <a:tcPr marL="62059" marR="88396" marT="17731" marB="132984">
                    <a:lnL w="9525"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fontAlgn="t"/>
                      <a:r>
                        <a:rPr lang="en-US" sz="1200" cap="none" spc="0" dirty="0">
                          <a:solidFill>
                            <a:schemeClr val="tx1"/>
                          </a:solidFill>
                          <a:effectLst/>
                        </a:rPr>
                        <a:t>Huck Life Sciences</a:t>
                      </a:r>
                    </a:p>
                  </a:txBody>
                  <a:tcPr marL="62059" marR="88396" marT="17731" marB="132984">
                    <a:lnL w="12700" cmpd="sng">
                      <a:noFill/>
                      <a:prstDash val="solid"/>
                    </a:lnL>
                    <a:lnR w="12700" cmpd="sng">
                      <a:noFill/>
                      <a:prstDash val="solid"/>
                    </a:lnR>
                    <a:lnT w="12700" cmpd="sng">
                      <a:noFill/>
                      <a:prstDash val="solid"/>
                    </a:lnT>
                    <a:lnB w="12700" cmpd="sng">
                      <a:noFill/>
                      <a:prstDash val="solid"/>
                    </a:lnB>
                    <a:noFill/>
                  </a:tcPr>
                </a:tc>
                <a:tc>
                  <a:txBody>
                    <a:bodyPr/>
                    <a:lstStyle/>
                    <a:p>
                      <a:pPr fontAlgn="t"/>
                      <a:r>
                        <a:rPr lang="en-US" sz="1200" cap="none" spc="0">
                          <a:solidFill>
                            <a:schemeClr val="tx1"/>
                          </a:solidFill>
                          <a:effectLst/>
                        </a:rPr>
                        <a:t>24 PC</a:t>
                      </a:r>
                    </a:p>
                  </a:txBody>
                  <a:tcPr marL="62059" marR="88396" marT="17731" marB="132984">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680405942"/>
                  </a:ext>
                </a:extLst>
              </a:tr>
              <a:tr h="302247">
                <a:tc>
                  <a:txBody>
                    <a:bodyPr/>
                    <a:lstStyle/>
                    <a:p>
                      <a:pPr algn="l" fontAlgn="t"/>
                      <a:r>
                        <a:rPr lang="en-US" sz="1200" b="0" cap="none" spc="0">
                          <a:solidFill>
                            <a:schemeClr val="tx1"/>
                          </a:solidFill>
                          <a:effectLst/>
                        </a:rPr>
                        <a:t>7</a:t>
                      </a:r>
                    </a:p>
                  </a:txBody>
                  <a:tcPr marL="62059" marR="88396" marT="17731" marB="132984">
                    <a:lnL w="9525"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fontAlgn="t"/>
                      <a:r>
                        <a:rPr lang="en-US" sz="1200" cap="none" spc="0">
                          <a:solidFill>
                            <a:schemeClr val="tx1"/>
                          </a:solidFill>
                          <a:effectLst/>
                        </a:rPr>
                        <a:t>Huck Life Sciences</a:t>
                      </a:r>
                    </a:p>
                  </a:txBody>
                  <a:tcPr marL="62059" marR="88396" marT="17731" marB="132984">
                    <a:lnL w="12700" cmpd="sng">
                      <a:noFill/>
                      <a:prstDash val="solid"/>
                    </a:lnL>
                    <a:lnR w="12700" cmpd="sng">
                      <a:noFill/>
                      <a:prstDash val="solid"/>
                    </a:lnR>
                    <a:lnT w="12700" cmpd="sng">
                      <a:noFill/>
                      <a:prstDash val="solid"/>
                    </a:lnT>
                    <a:lnB w="12700" cmpd="sng">
                      <a:noFill/>
                      <a:prstDash val="solid"/>
                    </a:lnB>
                    <a:noFill/>
                  </a:tcPr>
                </a:tc>
                <a:tc>
                  <a:txBody>
                    <a:bodyPr/>
                    <a:lstStyle/>
                    <a:p>
                      <a:pPr fontAlgn="t"/>
                      <a:r>
                        <a:rPr lang="en-US" sz="1200" cap="none" spc="0">
                          <a:solidFill>
                            <a:schemeClr val="tx1"/>
                          </a:solidFill>
                          <a:effectLst/>
                        </a:rPr>
                        <a:t>38 PC</a:t>
                      </a:r>
                    </a:p>
                  </a:txBody>
                  <a:tcPr marL="62059" marR="88396" marT="17731" marB="132984">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593066408"/>
                  </a:ext>
                </a:extLst>
              </a:tr>
              <a:tr h="302247">
                <a:tc>
                  <a:txBody>
                    <a:bodyPr/>
                    <a:lstStyle/>
                    <a:p>
                      <a:pPr algn="l" fontAlgn="t"/>
                      <a:r>
                        <a:rPr lang="en-US" sz="1200" b="0" cap="none" spc="0">
                          <a:solidFill>
                            <a:schemeClr val="tx1"/>
                          </a:solidFill>
                          <a:effectLst/>
                        </a:rPr>
                        <a:t>211</a:t>
                      </a:r>
                    </a:p>
                  </a:txBody>
                  <a:tcPr marL="62059" marR="88396" marT="17731" marB="132984">
                    <a:lnL w="9525"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fontAlgn="t"/>
                      <a:r>
                        <a:rPr lang="en-US" sz="1200" cap="none" spc="0">
                          <a:solidFill>
                            <a:schemeClr val="tx1"/>
                          </a:solidFill>
                          <a:effectLst/>
                        </a:rPr>
                        <a:t>Keller</a:t>
                      </a:r>
                    </a:p>
                  </a:txBody>
                  <a:tcPr marL="62059" marR="88396" marT="17731" marB="132984">
                    <a:lnL w="12700" cmpd="sng">
                      <a:noFill/>
                      <a:prstDash val="solid"/>
                    </a:lnL>
                    <a:lnR w="12700" cmpd="sng">
                      <a:noFill/>
                      <a:prstDash val="solid"/>
                    </a:lnR>
                    <a:lnT w="12700" cmpd="sng">
                      <a:noFill/>
                      <a:prstDash val="solid"/>
                    </a:lnT>
                    <a:lnB w="12700" cmpd="sng">
                      <a:noFill/>
                      <a:prstDash val="solid"/>
                    </a:lnB>
                    <a:noFill/>
                  </a:tcPr>
                </a:tc>
                <a:tc>
                  <a:txBody>
                    <a:bodyPr/>
                    <a:lstStyle/>
                    <a:p>
                      <a:pPr fontAlgn="t"/>
                      <a:r>
                        <a:rPr lang="en-US" sz="1200" cap="none" spc="0" dirty="0">
                          <a:solidFill>
                            <a:schemeClr val="tx1"/>
                          </a:solidFill>
                          <a:effectLst/>
                        </a:rPr>
                        <a:t>65 PC</a:t>
                      </a:r>
                    </a:p>
                  </a:txBody>
                  <a:tcPr marL="62059" marR="88396" marT="17731" marB="132984">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548770771"/>
                  </a:ext>
                </a:extLst>
              </a:tr>
              <a:tr h="302247">
                <a:tc>
                  <a:txBody>
                    <a:bodyPr/>
                    <a:lstStyle/>
                    <a:p>
                      <a:pPr algn="l" fontAlgn="t"/>
                      <a:r>
                        <a:rPr lang="en-US" sz="1200" b="0" cap="none" spc="0">
                          <a:solidFill>
                            <a:schemeClr val="tx1"/>
                          </a:solidFill>
                          <a:effectLst/>
                        </a:rPr>
                        <a:t>64</a:t>
                      </a:r>
                    </a:p>
                  </a:txBody>
                  <a:tcPr marL="62059" marR="88396" marT="17731" marB="132984">
                    <a:lnL w="9525"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fontAlgn="t"/>
                      <a:r>
                        <a:rPr lang="en-US" sz="1200" cap="none" spc="0">
                          <a:solidFill>
                            <a:schemeClr val="tx1"/>
                          </a:solidFill>
                          <a:effectLst/>
                        </a:rPr>
                        <a:t>Willard</a:t>
                      </a:r>
                    </a:p>
                  </a:txBody>
                  <a:tcPr marL="62059" marR="88396" marT="17731" marB="132984">
                    <a:lnL w="12700" cmpd="sng">
                      <a:noFill/>
                      <a:prstDash val="solid"/>
                    </a:lnL>
                    <a:lnR w="12700" cmpd="sng">
                      <a:noFill/>
                      <a:prstDash val="solid"/>
                    </a:lnR>
                    <a:lnT w="12700" cmpd="sng">
                      <a:noFill/>
                      <a:prstDash val="solid"/>
                    </a:lnT>
                    <a:lnB w="12700" cmpd="sng">
                      <a:noFill/>
                      <a:prstDash val="solid"/>
                    </a:lnB>
                    <a:noFill/>
                  </a:tcPr>
                </a:tc>
                <a:tc>
                  <a:txBody>
                    <a:bodyPr/>
                    <a:lstStyle/>
                    <a:p>
                      <a:pPr fontAlgn="t"/>
                      <a:r>
                        <a:rPr lang="en-US" sz="1200" cap="none" spc="0">
                          <a:solidFill>
                            <a:schemeClr val="tx1"/>
                          </a:solidFill>
                          <a:effectLst/>
                        </a:rPr>
                        <a:t>60 PC</a:t>
                      </a:r>
                    </a:p>
                  </a:txBody>
                  <a:tcPr marL="62059" marR="88396" marT="17731" marB="132984">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23653799"/>
                  </a:ext>
                </a:extLst>
              </a:tr>
              <a:tr h="302247">
                <a:tc>
                  <a:txBody>
                    <a:bodyPr/>
                    <a:lstStyle/>
                    <a:p>
                      <a:pPr algn="l" fontAlgn="t"/>
                      <a:r>
                        <a:rPr lang="en-US" sz="1200" b="0" cap="none" spc="0" dirty="0">
                          <a:solidFill>
                            <a:schemeClr val="tx1"/>
                          </a:solidFill>
                          <a:effectLst/>
                        </a:rPr>
                        <a:t>71</a:t>
                      </a:r>
                    </a:p>
                  </a:txBody>
                  <a:tcPr marL="62059" marR="88396" marT="17731" marB="132984">
                    <a:lnL w="9525"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fontAlgn="t"/>
                      <a:r>
                        <a:rPr lang="en-US" sz="1200" cap="none" spc="0" dirty="0">
                          <a:solidFill>
                            <a:schemeClr val="tx1"/>
                          </a:solidFill>
                          <a:effectLst/>
                        </a:rPr>
                        <a:t>Willard</a:t>
                      </a:r>
                    </a:p>
                  </a:txBody>
                  <a:tcPr marL="62059" marR="88396" marT="17731" marB="132984">
                    <a:lnL w="12700" cmpd="sng">
                      <a:noFill/>
                      <a:prstDash val="solid"/>
                    </a:lnL>
                    <a:lnR w="12700" cmpd="sng">
                      <a:noFill/>
                      <a:prstDash val="solid"/>
                    </a:lnR>
                    <a:lnT w="12700" cmpd="sng">
                      <a:noFill/>
                      <a:prstDash val="solid"/>
                    </a:lnT>
                    <a:lnB w="12700" cmpd="sng">
                      <a:noFill/>
                      <a:prstDash val="solid"/>
                    </a:lnB>
                    <a:noFill/>
                  </a:tcPr>
                </a:tc>
                <a:tc>
                  <a:txBody>
                    <a:bodyPr/>
                    <a:lstStyle/>
                    <a:p>
                      <a:pPr fontAlgn="t"/>
                      <a:r>
                        <a:rPr lang="en-US" sz="1200" cap="none" spc="0" dirty="0">
                          <a:solidFill>
                            <a:schemeClr val="tx1"/>
                          </a:solidFill>
                          <a:effectLst/>
                        </a:rPr>
                        <a:t>32 PC</a:t>
                      </a:r>
                    </a:p>
                  </a:txBody>
                  <a:tcPr marL="62059" marR="88396" marT="17731" marB="132984">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321802697"/>
                  </a:ext>
                </a:extLst>
              </a:tr>
            </a:tbl>
          </a:graphicData>
        </a:graphic>
      </p:graphicFrame>
    </p:spTree>
    <p:extLst>
      <p:ext uri="{BB962C8B-B14F-4D97-AF65-F5344CB8AC3E}">
        <p14:creationId xmlns:p14="http://schemas.microsoft.com/office/powerpoint/2010/main" val="529598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B4ABCA-05C5-061F-5D5B-947DC0A867A2}"/>
              </a:ext>
            </a:extLst>
          </p:cNvPr>
          <p:cNvSpPr>
            <a:spLocks noGrp="1"/>
          </p:cNvSpPr>
          <p:nvPr>
            <p:ph type="title"/>
          </p:nvPr>
        </p:nvSpPr>
        <p:spPr/>
        <p:txBody>
          <a:bodyPr vert="horz" lIns="91440" tIns="45720" rIns="91440" bIns="45720" rtlCol="0" anchor="ctr">
            <a:normAutofit fontScale="90000"/>
          </a:bodyPr>
          <a:lstStyle/>
          <a:p>
            <a:r>
              <a:rPr lang="en-US" dirty="0">
                <a:solidFill>
                  <a:schemeClr val="tx1"/>
                </a:solidFill>
              </a:rPr>
              <a:t>Query Check</a:t>
            </a:r>
          </a:p>
        </p:txBody>
      </p:sp>
      <p:sp>
        <p:nvSpPr>
          <p:cNvPr id="14" name="Text Placeholder 13">
            <a:extLst>
              <a:ext uri="{FF2B5EF4-FFF2-40B4-BE49-F238E27FC236}">
                <a16:creationId xmlns:a16="http://schemas.microsoft.com/office/drawing/2014/main" id="{D6B0B086-0621-AEA4-078F-733D1173E820}"/>
              </a:ext>
            </a:extLst>
          </p:cNvPr>
          <p:cNvSpPr>
            <a:spLocks noGrp="1"/>
          </p:cNvSpPr>
          <p:nvPr>
            <p:ph type="body" sz="quarter" idx="12"/>
          </p:nvPr>
        </p:nvSpPr>
        <p:spPr/>
        <p:txBody>
          <a:bodyPr/>
          <a:lstStyle/>
          <a:p>
            <a:pPr marL="0" indent="0">
              <a:buNone/>
            </a:pPr>
            <a:r>
              <a:rPr lang="en-US" dirty="0"/>
              <a:t>Navigation</a:t>
            </a:r>
          </a:p>
          <a:p>
            <a:pPr marL="0" indent="0">
              <a:buNone/>
            </a:pPr>
            <a:r>
              <a:rPr lang="en-US" dirty="0"/>
              <a:t>Main Menu – Reporting Tools – Query Viewer</a:t>
            </a:r>
          </a:p>
          <a:p>
            <a:pPr marL="0" indent="0" algn="ctr">
              <a:buNone/>
            </a:pPr>
            <a:r>
              <a:rPr lang="pt-BR" sz="2000" dirty="0"/>
              <a:t>PE_SR_FINAL_EXAM_CHECK</a:t>
            </a:r>
          </a:p>
          <a:p>
            <a:pPr marL="0" indent="0">
              <a:buNone/>
            </a:pPr>
            <a:endParaRPr lang="en-US" dirty="0"/>
          </a:p>
        </p:txBody>
      </p:sp>
      <p:pic>
        <p:nvPicPr>
          <p:cNvPr id="26" name="Picture 25">
            <a:extLst>
              <a:ext uri="{FF2B5EF4-FFF2-40B4-BE49-F238E27FC236}">
                <a16:creationId xmlns:a16="http://schemas.microsoft.com/office/drawing/2014/main" id="{709AF24A-7661-8DBB-F6D0-FE664C8406E7}"/>
              </a:ext>
            </a:extLst>
          </p:cNvPr>
          <p:cNvPicPr>
            <a:picLocks noChangeAspect="1"/>
          </p:cNvPicPr>
          <p:nvPr/>
        </p:nvPicPr>
        <p:blipFill>
          <a:blip r:embed="rId2"/>
          <a:stretch>
            <a:fillRect/>
          </a:stretch>
        </p:blipFill>
        <p:spPr>
          <a:xfrm>
            <a:off x="4081462" y="3010395"/>
            <a:ext cx="4833938" cy="2514105"/>
          </a:xfrm>
          <a:prstGeom prst="rect">
            <a:avLst/>
          </a:prstGeom>
        </p:spPr>
      </p:pic>
    </p:spTree>
    <p:extLst>
      <p:ext uri="{BB962C8B-B14F-4D97-AF65-F5344CB8AC3E}">
        <p14:creationId xmlns:p14="http://schemas.microsoft.com/office/powerpoint/2010/main" val="713256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3302E-7916-962D-AA89-33EBA25D2997}"/>
              </a:ext>
            </a:extLst>
          </p:cNvPr>
          <p:cNvSpPr>
            <a:spLocks noGrp="1"/>
          </p:cNvSpPr>
          <p:nvPr>
            <p:ph type="title"/>
          </p:nvPr>
        </p:nvSpPr>
        <p:spPr/>
        <p:txBody>
          <a:bodyPr>
            <a:normAutofit fontScale="90000"/>
          </a:bodyPr>
          <a:lstStyle/>
          <a:p>
            <a:r>
              <a:rPr lang="en-US" dirty="0"/>
              <a:t>Query Check (cont.)</a:t>
            </a:r>
          </a:p>
        </p:txBody>
      </p:sp>
      <p:sp>
        <p:nvSpPr>
          <p:cNvPr id="3" name="Text Placeholder 2">
            <a:extLst>
              <a:ext uri="{FF2B5EF4-FFF2-40B4-BE49-F238E27FC236}">
                <a16:creationId xmlns:a16="http://schemas.microsoft.com/office/drawing/2014/main" id="{A586F9CB-776D-0C9A-BEF9-1EE474ED2801}"/>
              </a:ext>
            </a:extLst>
          </p:cNvPr>
          <p:cNvSpPr>
            <a:spLocks noGrp="1"/>
          </p:cNvSpPr>
          <p:nvPr>
            <p:ph type="body" sz="quarter" idx="12"/>
          </p:nvPr>
        </p:nvSpPr>
        <p:spPr/>
        <p:txBody>
          <a:bodyPr/>
          <a:lstStyle/>
          <a:p>
            <a:endParaRPr lang="en-US" dirty="0"/>
          </a:p>
        </p:txBody>
      </p:sp>
      <p:pic>
        <p:nvPicPr>
          <p:cNvPr id="5" name="Picture 4">
            <a:extLst>
              <a:ext uri="{FF2B5EF4-FFF2-40B4-BE49-F238E27FC236}">
                <a16:creationId xmlns:a16="http://schemas.microsoft.com/office/drawing/2014/main" id="{B605DCF7-C7C2-E628-B2C9-A5B9D6F4FC17}"/>
              </a:ext>
            </a:extLst>
          </p:cNvPr>
          <p:cNvPicPr>
            <a:picLocks noChangeAspect="1"/>
          </p:cNvPicPr>
          <p:nvPr/>
        </p:nvPicPr>
        <p:blipFill>
          <a:blip r:embed="rId2"/>
          <a:stretch>
            <a:fillRect/>
          </a:stretch>
        </p:blipFill>
        <p:spPr>
          <a:xfrm>
            <a:off x="838200" y="1559832"/>
            <a:ext cx="10515600" cy="4124531"/>
          </a:xfrm>
          <a:prstGeom prst="rect">
            <a:avLst/>
          </a:prstGeom>
        </p:spPr>
      </p:pic>
    </p:spTree>
    <p:extLst>
      <p:ext uri="{BB962C8B-B14F-4D97-AF65-F5344CB8AC3E}">
        <p14:creationId xmlns:p14="http://schemas.microsoft.com/office/powerpoint/2010/main" val="3082551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5768-BFF9-C5A1-9BEA-8FD3DA40887A}"/>
              </a:ext>
            </a:extLst>
          </p:cNvPr>
          <p:cNvSpPr>
            <a:spLocks noGrp="1"/>
          </p:cNvSpPr>
          <p:nvPr>
            <p:ph type="title"/>
          </p:nvPr>
        </p:nvSpPr>
        <p:spPr/>
        <p:txBody>
          <a:bodyPr>
            <a:normAutofit fontScale="90000"/>
          </a:bodyPr>
          <a:lstStyle/>
          <a:p>
            <a:r>
              <a:rPr lang="en-US" dirty="0"/>
              <a:t>How Registrar schedules finals</a:t>
            </a:r>
          </a:p>
        </p:txBody>
      </p:sp>
      <p:sp>
        <p:nvSpPr>
          <p:cNvPr id="3" name="Text Placeholder 2">
            <a:extLst>
              <a:ext uri="{FF2B5EF4-FFF2-40B4-BE49-F238E27FC236}">
                <a16:creationId xmlns:a16="http://schemas.microsoft.com/office/drawing/2014/main" id="{B5120262-8280-3208-4EB6-6430A00BF77F}"/>
              </a:ext>
            </a:extLst>
          </p:cNvPr>
          <p:cNvSpPr>
            <a:spLocks noGrp="1"/>
          </p:cNvSpPr>
          <p:nvPr>
            <p:ph type="body" sz="quarter" idx="12"/>
          </p:nvPr>
        </p:nvSpPr>
        <p:spPr/>
        <p:txBody>
          <a:bodyPr/>
          <a:lstStyle/>
          <a:p>
            <a:r>
              <a:rPr lang="en-US" sz="2000" dirty="0"/>
              <a:t>Final Exams are scheduled using a system called </a:t>
            </a:r>
            <a:r>
              <a:rPr lang="en-US" sz="2000" dirty="0" err="1"/>
              <a:t>Infosilem</a:t>
            </a:r>
            <a:r>
              <a:rPr lang="en-US" sz="2000" dirty="0"/>
              <a:t>. </a:t>
            </a:r>
            <a:r>
              <a:rPr lang="en-US" sz="2000" dirty="0" err="1"/>
              <a:t>Infosilem</a:t>
            </a:r>
            <a:r>
              <a:rPr lang="en-US" sz="2000" dirty="0"/>
              <a:t> is designed to use the conflict matrix generated by individual student’s registration data to keep the focus on the quality of the schedule produced for each student using a scheduling algorithm.</a:t>
            </a:r>
          </a:p>
          <a:p>
            <a:r>
              <a:rPr lang="en-US" sz="2000" dirty="0"/>
              <a:t>Student Focus = The least amount of student direct conflicts possible.</a:t>
            </a:r>
          </a:p>
          <a:p>
            <a:r>
              <a:rPr lang="en-US" sz="2000" dirty="0"/>
              <a:t>We do not send an email out to instructors or students of the publication of finals, this is listed on the Academic Calendar and on the University website. You are welcome to send out additional notification to instructors if needed.</a:t>
            </a:r>
          </a:p>
          <a:p>
            <a:endParaRPr lang="en-US" dirty="0"/>
          </a:p>
          <a:p>
            <a:endParaRPr lang="en-US" dirty="0"/>
          </a:p>
        </p:txBody>
      </p:sp>
    </p:spTree>
    <p:extLst>
      <p:ext uri="{BB962C8B-B14F-4D97-AF65-F5344CB8AC3E}">
        <p14:creationId xmlns:p14="http://schemas.microsoft.com/office/powerpoint/2010/main" val="2395415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06B3F-230C-B736-C277-D14F50FF14B3}"/>
              </a:ext>
            </a:extLst>
          </p:cNvPr>
          <p:cNvSpPr>
            <a:spLocks noGrp="1"/>
          </p:cNvSpPr>
          <p:nvPr>
            <p:ph type="title"/>
          </p:nvPr>
        </p:nvSpPr>
        <p:spPr/>
        <p:txBody>
          <a:bodyPr>
            <a:normAutofit fontScale="90000"/>
          </a:bodyPr>
          <a:lstStyle/>
          <a:p>
            <a:r>
              <a:rPr lang="en-US" dirty="0" err="1"/>
              <a:t>Infosilem</a:t>
            </a:r>
            <a:endParaRPr lang="en-US" dirty="0"/>
          </a:p>
        </p:txBody>
      </p:sp>
      <p:sp>
        <p:nvSpPr>
          <p:cNvPr id="3" name="Text Placeholder 2">
            <a:extLst>
              <a:ext uri="{FF2B5EF4-FFF2-40B4-BE49-F238E27FC236}">
                <a16:creationId xmlns:a16="http://schemas.microsoft.com/office/drawing/2014/main" id="{EC411AE8-AEB5-C44C-5833-B22C1A9311F6}"/>
              </a:ext>
            </a:extLst>
          </p:cNvPr>
          <p:cNvSpPr>
            <a:spLocks noGrp="1"/>
          </p:cNvSpPr>
          <p:nvPr>
            <p:ph type="body" sz="quarter" idx="12"/>
          </p:nvPr>
        </p:nvSpPr>
        <p:spPr/>
        <p:txBody>
          <a:bodyPr>
            <a:normAutofit fontScale="77500" lnSpcReduction="20000"/>
          </a:bodyPr>
          <a:lstStyle/>
          <a:p>
            <a:r>
              <a:rPr lang="en-US" dirty="0" err="1"/>
              <a:t>Infosilem</a:t>
            </a:r>
            <a:r>
              <a:rPr lang="en-US" dirty="0"/>
              <a:t> is not integrated with </a:t>
            </a:r>
            <a:r>
              <a:rPr lang="en-US" dirty="0" err="1"/>
              <a:t>LionPATH</a:t>
            </a:r>
            <a:r>
              <a:rPr lang="en-US" dirty="0"/>
              <a:t> so all final exam requests and groupings are imported and exported.</a:t>
            </a:r>
          </a:p>
          <a:p>
            <a:r>
              <a:rPr lang="en-US" dirty="0"/>
              <a:t>The system will optimize the students schedule and find the best room placement for the exam, given the type of room requested, seat spacing requested and size of the class this could result in MULTIPLE rooms, we do go through and make sure that the least amount of rooms had been assigned as well as the largest, the instructor will need to make arrangements for proctors. </a:t>
            </a:r>
          </a:p>
          <a:p>
            <a:pPr marL="0" indent="0">
              <a:buNone/>
            </a:pPr>
            <a:r>
              <a:rPr lang="en-US" b="1" u="sng" dirty="0"/>
              <a:t>Rules of </a:t>
            </a:r>
            <a:r>
              <a:rPr lang="en-US" b="1" u="sng" dirty="0" err="1"/>
              <a:t>Infosilem</a:t>
            </a:r>
            <a:endParaRPr lang="en-US" b="1" u="sng" dirty="0"/>
          </a:p>
          <a:p>
            <a:pPr marL="514350" indent="-514350">
              <a:buFont typeface="+mj-lt"/>
              <a:buAutoNum type="arabicPeriod"/>
            </a:pPr>
            <a:r>
              <a:rPr lang="en-US" dirty="0"/>
              <a:t> It will try to keep the exam on the days the class met during the semester such as M/W/F or T/TH.</a:t>
            </a:r>
          </a:p>
          <a:p>
            <a:pPr marL="514350" indent="-514350">
              <a:buFont typeface="+mj-lt"/>
              <a:buAutoNum type="arabicPeriod"/>
            </a:pPr>
            <a:r>
              <a:rPr lang="en-US" dirty="0"/>
              <a:t> It will try to schedule the exams at the beginning of the week.</a:t>
            </a:r>
          </a:p>
          <a:p>
            <a:pPr marL="514350" indent="-514350">
              <a:buFont typeface="+mj-lt"/>
              <a:buAutoNum type="arabicPeriod"/>
            </a:pPr>
            <a:r>
              <a:rPr lang="en-US" dirty="0"/>
              <a:t> It will try to keep the classroom that the class had.</a:t>
            </a:r>
          </a:p>
          <a:p>
            <a:pPr marL="514350" indent="-514350">
              <a:buFont typeface="+mj-lt"/>
              <a:buAutoNum type="arabicPeriod"/>
            </a:pPr>
            <a:r>
              <a:rPr lang="en-US" dirty="0"/>
              <a:t> We prioritize scheduling with how many cross enrolled students are in the class.</a:t>
            </a:r>
          </a:p>
          <a:p>
            <a:pPr marL="0" indent="0">
              <a:buNone/>
            </a:pPr>
            <a:endParaRPr lang="en-US" dirty="0"/>
          </a:p>
        </p:txBody>
      </p:sp>
    </p:spTree>
    <p:extLst>
      <p:ext uri="{BB962C8B-B14F-4D97-AF65-F5344CB8AC3E}">
        <p14:creationId xmlns:p14="http://schemas.microsoft.com/office/powerpoint/2010/main" val="2275250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1CA68-904D-0A99-4082-55033A367B19}"/>
              </a:ext>
            </a:extLst>
          </p:cNvPr>
          <p:cNvSpPr>
            <a:spLocks noGrp="1"/>
          </p:cNvSpPr>
          <p:nvPr>
            <p:ph type="title"/>
          </p:nvPr>
        </p:nvSpPr>
        <p:spPr/>
        <p:txBody>
          <a:bodyPr>
            <a:normAutofit fontScale="90000"/>
          </a:bodyPr>
          <a:lstStyle/>
          <a:p>
            <a:r>
              <a:rPr lang="en-US" dirty="0"/>
              <a:t>Conflict Exams</a:t>
            </a:r>
          </a:p>
        </p:txBody>
      </p:sp>
      <p:sp>
        <p:nvSpPr>
          <p:cNvPr id="3" name="Text Placeholder 2">
            <a:extLst>
              <a:ext uri="{FF2B5EF4-FFF2-40B4-BE49-F238E27FC236}">
                <a16:creationId xmlns:a16="http://schemas.microsoft.com/office/drawing/2014/main" id="{B06BFC56-EC97-C343-40EB-099AF7331F9B}"/>
              </a:ext>
            </a:extLst>
          </p:cNvPr>
          <p:cNvSpPr>
            <a:spLocks noGrp="1"/>
          </p:cNvSpPr>
          <p:nvPr>
            <p:ph type="body" sz="quarter" idx="12"/>
          </p:nvPr>
        </p:nvSpPr>
        <p:spPr/>
        <p:txBody>
          <a:bodyPr>
            <a:normAutofit/>
          </a:bodyPr>
          <a:lstStyle/>
          <a:p>
            <a:r>
              <a:rPr lang="en-US" sz="1800" dirty="0"/>
              <a:t>After the final exam schedule is published students are able to file for a possible conflict exam using a link to the conflict exam application in their </a:t>
            </a:r>
            <a:r>
              <a:rPr lang="en-US" sz="1800" dirty="0" err="1"/>
              <a:t>LionPATH</a:t>
            </a:r>
            <a:r>
              <a:rPr lang="en-US" sz="1800" dirty="0"/>
              <a:t> student center, they have approximately 3 weeks to file.</a:t>
            </a:r>
          </a:p>
          <a:p>
            <a:pPr marL="0" indent="0">
              <a:buNone/>
            </a:pPr>
            <a:r>
              <a:rPr lang="en-US" sz="1200" i="1" dirty="0">
                <a:hlinkClick r:id="rId2"/>
              </a:rPr>
              <a:t>Policy 44-25, F-3 </a:t>
            </a:r>
            <a:r>
              <a:rPr lang="en-US" sz="1000" b="1" i="0" dirty="0">
                <a:solidFill>
                  <a:srgbClr val="C0504E"/>
                </a:solidFill>
                <a:effectLst/>
                <a:latin typeface="Open Sans" panose="020B0606030504020204" pitchFamily="34" charset="0"/>
              </a:rPr>
              <a:t>CONFLICT FINAL EXAMINATIONS</a:t>
            </a:r>
            <a:endParaRPr lang="en-US" sz="1200" i="1" dirty="0"/>
          </a:p>
          <a:p>
            <a:pPr marL="0" indent="0">
              <a:buNone/>
            </a:pPr>
            <a:r>
              <a:rPr lang="en-US" sz="1500" i="1" dirty="0"/>
              <a:t>The Registrar's office is responsible for establishing the final examination schedule. Every effort is made to establish a final examination schedule that is free of conflicts. Invariably, some conflicts arise. Any student with a direct final examination conflict (two or more examinations scheduled at the same time) must file a request for a conflict examination. Any student with an overload final examination conflict (three or more examinations scheduled on any one calendar day, or three final examinations scheduled on consecutive exam periods) may file a request for a conflict examination. The filing period will be three weeks in length. The beginning and ending dates of the filing period will be determined as necessary, by each campus registrar and published in the campus academic calendar. </a:t>
            </a:r>
            <a:endParaRPr lang="en-US" sz="1600" i="1" dirty="0"/>
          </a:p>
          <a:p>
            <a:r>
              <a:rPr lang="en-US" sz="1800" dirty="0"/>
              <a:t>Office of Registrar will only recognize exam conflicts and not personal conflicts for students, it is up to the instructor if they want to resolve these particular requests.</a:t>
            </a:r>
          </a:p>
          <a:p>
            <a:r>
              <a:rPr lang="en-US" sz="1800" dirty="0" err="1"/>
              <a:t>eTesting</a:t>
            </a:r>
            <a:r>
              <a:rPr lang="en-US" sz="1800" dirty="0"/>
              <a:t> exams cannot have conflict exams.</a:t>
            </a:r>
          </a:p>
        </p:txBody>
      </p:sp>
    </p:spTree>
    <p:extLst>
      <p:ext uri="{BB962C8B-B14F-4D97-AF65-F5344CB8AC3E}">
        <p14:creationId xmlns:p14="http://schemas.microsoft.com/office/powerpoint/2010/main" val="2965043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7798F-5F7D-F5EA-90D5-ED220EED4929}"/>
              </a:ext>
            </a:extLst>
          </p:cNvPr>
          <p:cNvSpPr>
            <a:spLocks noGrp="1"/>
          </p:cNvSpPr>
          <p:nvPr>
            <p:ph type="title"/>
          </p:nvPr>
        </p:nvSpPr>
        <p:spPr/>
        <p:txBody>
          <a:bodyPr>
            <a:normAutofit fontScale="90000"/>
          </a:bodyPr>
          <a:lstStyle/>
          <a:p>
            <a:r>
              <a:rPr lang="en-US" dirty="0"/>
              <a:t>Conflict Exams</a:t>
            </a:r>
          </a:p>
        </p:txBody>
      </p:sp>
      <p:sp>
        <p:nvSpPr>
          <p:cNvPr id="3" name="Text Placeholder 2">
            <a:extLst>
              <a:ext uri="{FF2B5EF4-FFF2-40B4-BE49-F238E27FC236}">
                <a16:creationId xmlns:a16="http://schemas.microsoft.com/office/drawing/2014/main" id="{ED1605DC-B5DB-1A4B-7F96-FDDD0FE40ECC}"/>
              </a:ext>
            </a:extLst>
          </p:cNvPr>
          <p:cNvSpPr>
            <a:spLocks noGrp="1"/>
          </p:cNvSpPr>
          <p:nvPr>
            <p:ph type="body" sz="quarter" idx="12"/>
          </p:nvPr>
        </p:nvSpPr>
        <p:spPr/>
        <p:txBody>
          <a:bodyPr>
            <a:normAutofit/>
          </a:bodyPr>
          <a:lstStyle/>
          <a:p>
            <a:r>
              <a:rPr lang="en-US" sz="1600" dirty="0"/>
              <a:t>From </a:t>
            </a:r>
            <a:r>
              <a:rPr lang="en-US" sz="1600" dirty="0" err="1"/>
              <a:t>Infosilem</a:t>
            </a:r>
            <a:r>
              <a:rPr lang="en-US" sz="1600" dirty="0"/>
              <a:t> we flag all students that qualify for a conflict and only those students can request a conflict resolution.</a:t>
            </a:r>
          </a:p>
          <a:p>
            <a:pPr marL="0" indent="0" algn="ctr">
              <a:buNone/>
            </a:pPr>
            <a:r>
              <a:rPr lang="en-US" sz="1600" dirty="0"/>
              <a:t>	</a:t>
            </a:r>
            <a:r>
              <a:rPr lang="en-US" sz="1600" i="1" dirty="0"/>
              <a:t>For example for Fall 2022 1,580 students had been eligible, out of that number only 344 filed.</a:t>
            </a:r>
          </a:p>
          <a:p>
            <a:r>
              <a:rPr lang="en-US" sz="1600" dirty="0"/>
              <a:t>After the filing period has ended, we go through all students' schedules that have filed, and group them by common class, we then find the best day and time that meets those students' schedules to take the conflict exam.</a:t>
            </a:r>
          </a:p>
          <a:p>
            <a:r>
              <a:rPr lang="en-US" sz="1600" dirty="0"/>
              <a:t>We then go into the </a:t>
            </a:r>
            <a:r>
              <a:rPr lang="en-US" sz="1600" b="1" dirty="0"/>
              <a:t>Conflict Application </a:t>
            </a:r>
            <a:r>
              <a:rPr lang="en-US" sz="1600" dirty="0"/>
              <a:t>and update the students' schedules to reflect the conflict exam that has been scheduled.</a:t>
            </a:r>
          </a:p>
          <a:p>
            <a:r>
              <a:rPr lang="en-US" sz="1600" dirty="0"/>
              <a:t>Any class that has three or more students that filed are conflict exam eligible, any less than that we will set the students by APPT.</a:t>
            </a:r>
          </a:p>
          <a:p>
            <a:r>
              <a:rPr lang="en-US" sz="1600" dirty="0"/>
              <a:t>Conflict exams are in addition to the actual final.</a:t>
            </a:r>
          </a:p>
        </p:txBody>
      </p:sp>
      <p:pic>
        <p:nvPicPr>
          <p:cNvPr id="5" name="Picture 4">
            <a:extLst>
              <a:ext uri="{FF2B5EF4-FFF2-40B4-BE49-F238E27FC236}">
                <a16:creationId xmlns:a16="http://schemas.microsoft.com/office/drawing/2014/main" id="{3915A548-E59E-70AA-B4D3-5400AFA71283}"/>
              </a:ext>
            </a:extLst>
          </p:cNvPr>
          <p:cNvPicPr>
            <a:picLocks noChangeAspect="1"/>
          </p:cNvPicPr>
          <p:nvPr/>
        </p:nvPicPr>
        <p:blipFill>
          <a:blip r:embed="rId2"/>
          <a:stretch>
            <a:fillRect/>
          </a:stretch>
        </p:blipFill>
        <p:spPr>
          <a:xfrm>
            <a:off x="838200" y="4271014"/>
            <a:ext cx="10201712" cy="1413349"/>
          </a:xfrm>
          <a:prstGeom prst="rect">
            <a:avLst/>
          </a:prstGeom>
        </p:spPr>
      </p:pic>
    </p:spTree>
    <p:extLst>
      <p:ext uri="{BB962C8B-B14F-4D97-AF65-F5344CB8AC3E}">
        <p14:creationId xmlns:p14="http://schemas.microsoft.com/office/powerpoint/2010/main" val="328000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74FB89-0CF6-37E9-D5FF-299BC263C23B}"/>
              </a:ext>
            </a:extLst>
          </p:cNvPr>
          <p:cNvSpPr>
            <a:spLocks noGrp="1"/>
          </p:cNvSpPr>
          <p:nvPr>
            <p:ph type="title"/>
          </p:nvPr>
        </p:nvSpPr>
        <p:spPr/>
        <p:txBody>
          <a:bodyPr>
            <a:normAutofit fontScale="90000"/>
          </a:bodyPr>
          <a:lstStyle/>
          <a:p>
            <a:r>
              <a:rPr lang="en-US" dirty="0"/>
              <a:t>Agenda</a:t>
            </a:r>
          </a:p>
        </p:txBody>
      </p:sp>
      <p:sp>
        <p:nvSpPr>
          <p:cNvPr id="5" name="Text Placeholder 4">
            <a:extLst>
              <a:ext uri="{FF2B5EF4-FFF2-40B4-BE49-F238E27FC236}">
                <a16:creationId xmlns:a16="http://schemas.microsoft.com/office/drawing/2014/main" id="{1492C55F-E673-221B-FEEB-87CFB4519FD2}"/>
              </a:ext>
            </a:extLst>
          </p:cNvPr>
          <p:cNvSpPr>
            <a:spLocks noGrp="1"/>
          </p:cNvSpPr>
          <p:nvPr>
            <p:ph type="body" sz="quarter" idx="12"/>
          </p:nvPr>
        </p:nvSpPr>
        <p:spPr/>
        <p:txBody>
          <a:bodyPr/>
          <a:lstStyle/>
          <a:p>
            <a:pPr marL="0" marR="0" lvl="0" indent="0">
              <a:spcBef>
                <a:spcPts val="0"/>
              </a:spcBef>
              <a:spcAft>
                <a:spcPts val="0"/>
              </a:spcAft>
              <a:buNone/>
            </a:pPr>
            <a:r>
              <a:rPr lang="en-US" sz="1800" dirty="0">
                <a:effectLst/>
                <a:latin typeface="Calibri" panose="020F0502020204030204" pitchFamily="34" charset="0"/>
                <a:ea typeface="Times New Roman" panose="02020603050405020304" pitchFamily="18" charset="0"/>
              </a:rPr>
              <a:t>General Information</a:t>
            </a:r>
            <a:endParaRPr lang="en-US" sz="1800" dirty="0">
              <a:effectLst/>
              <a:latin typeface="Calibri" panose="020F0502020204030204" pitchFamily="34" charset="0"/>
              <a:ea typeface="Calibri" panose="020F0502020204030204" pitchFamily="34" charset="0"/>
            </a:endParaRPr>
          </a:p>
          <a:p>
            <a:pPr marL="0" marR="0" lvl="0" indent="0">
              <a:spcBef>
                <a:spcPts val="0"/>
              </a:spcBef>
              <a:spcAft>
                <a:spcPts val="0"/>
              </a:spcAft>
              <a:buNone/>
            </a:pPr>
            <a:r>
              <a:rPr lang="en-US" sz="1800" dirty="0">
                <a:effectLst/>
                <a:latin typeface="Calibri" panose="020F0502020204030204" pitchFamily="34" charset="0"/>
                <a:ea typeface="Times New Roman" panose="02020603050405020304" pitchFamily="18" charset="0"/>
              </a:rPr>
              <a:t>Deadlines</a:t>
            </a:r>
            <a:endParaRPr lang="en-US" sz="1800" dirty="0">
              <a:effectLst/>
              <a:latin typeface="Calibri" panose="020F0502020204030204" pitchFamily="34" charset="0"/>
              <a:ea typeface="Calibri" panose="020F0502020204030204" pitchFamily="34" charset="0"/>
            </a:endParaRPr>
          </a:p>
          <a:p>
            <a:pPr marL="0" marR="0" lvl="0" indent="0">
              <a:spcBef>
                <a:spcPts val="0"/>
              </a:spcBef>
              <a:spcAft>
                <a:spcPts val="0"/>
              </a:spcAft>
              <a:buNone/>
            </a:pPr>
            <a:r>
              <a:rPr lang="en-US" sz="1800" dirty="0">
                <a:effectLst/>
                <a:latin typeface="Calibri" panose="020F0502020204030204" pitchFamily="34" charset="0"/>
                <a:ea typeface="Times New Roman" panose="02020603050405020304" pitchFamily="18" charset="0"/>
              </a:rPr>
              <a:t>Types of finals</a:t>
            </a:r>
            <a:endParaRPr lang="en-US" sz="1800" dirty="0">
              <a:effectLst/>
              <a:latin typeface="Calibri" panose="020F0502020204030204" pitchFamily="34" charset="0"/>
              <a:ea typeface="Calibri" panose="020F0502020204030204" pitchFamily="34" charset="0"/>
            </a:endParaRPr>
          </a:p>
          <a:p>
            <a:pPr marL="0" marR="0" lvl="0" indent="0">
              <a:spcBef>
                <a:spcPts val="0"/>
              </a:spcBef>
              <a:spcAft>
                <a:spcPts val="0"/>
              </a:spcAft>
              <a:buNone/>
            </a:pPr>
            <a:r>
              <a:rPr lang="en-US" sz="1800" dirty="0">
                <a:effectLst/>
                <a:latin typeface="Calibri" panose="020F0502020204030204" pitchFamily="34" charset="0"/>
                <a:ea typeface="Times New Roman" panose="02020603050405020304" pitchFamily="18" charset="0"/>
              </a:rPr>
              <a:t>How to schedule a final</a:t>
            </a:r>
            <a:endParaRPr lang="en-US" sz="1800" dirty="0">
              <a:effectLst/>
              <a:latin typeface="Calibri" panose="020F0502020204030204" pitchFamily="34" charset="0"/>
              <a:ea typeface="Calibri" panose="020F0502020204030204" pitchFamily="34" charset="0"/>
            </a:endParaRPr>
          </a:p>
          <a:p>
            <a:pPr marL="0" marR="0" lvl="0" indent="0">
              <a:spcBef>
                <a:spcPts val="0"/>
              </a:spcBef>
              <a:spcAft>
                <a:spcPts val="0"/>
              </a:spcAft>
              <a:buNone/>
            </a:pPr>
            <a:r>
              <a:rPr lang="en-US" sz="1800" dirty="0">
                <a:effectLst/>
                <a:latin typeface="Calibri" panose="020F0502020204030204" pitchFamily="34" charset="0"/>
                <a:ea typeface="Times New Roman" panose="02020603050405020304" pitchFamily="18" charset="0"/>
              </a:rPr>
              <a:t>Grouping sections together</a:t>
            </a:r>
            <a:endParaRPr lang="en-US" sz="1800" dirty="0">
              <a:effectLst/>
              <a:latin typeface="Calibri" panose="020F0502020204030204" pitchFamily="34" charset="0"/>
              <a:ea typeface="Calibri" panose="020F0502020204030204" pitchFamily="34" charset="0"/>
            </a:endParaRPr>
          </a:p>
          <a:p>
            <a:pPr marL="0" marR="0" lvl="0" indent="0">
              <a:spcBef>
                <a:spcPts val="0"/>
              </a:spcBef>
              <a:spcAft>
                <a:spcPts val="0"/>
              </a:spcAft>
              <a:buNone/>
            </a:pPr>
            <a:r>
              <a:rPr lang="en-US" sz="1800" dirty="0" err="1">
                <a:effectLst/>
                <a:latin typeface="Calibri" panose="020F0502020204030204" pitchFamily="34" charset="0"/>
                <a:ea typeface="Times New Roman" panose="02020603050405020304" pitchFamily="18" charset="0"/>
              </a:rPr>
              <a:t>Crosslisted</a:t>
            </a:r>
            <a:r>
              <a:rPr lang="en-US" sz="1800" dirty="0">
                <a:effectLst/>
                <a:latin typeface="Calibri" panose="020F0502020204030204" pitchFamily="34" charset="0"/>
                <a:ea typeface="Times New Roman" panose="02020603050405020304" pitchFamily="18" charset="0"/>
              </a:rPr>
              <a:t> courses</a:t>
            </a:r>
            <a:endParaRPr lang="en-US" sz="1800" dirty="0">
              <a:effectLst/>
              <a:latin typeface="Calibri" panose="020F0502020204030204" pitchFamily="34" charset="0"/>
              <a:ea typeface="Calibri" panose="020F0502020204030204" pitchFamily="34" charset="0"/>
            </a:endParaRPr>
          </a:p>
          <a:p>
            <a:pPr marL="0" marR="0" lvl="0" indent="0">
              <a:spcBef>
                <a:spcPts val="0"/>
              </a:spcBef>
              <a:spcAft>
                <a:spcPts val="0"/>
              </a:spcAft>
              <a:buNone/>
            </a:pPr>
            <a:r>
              <a:rPr lang="en-US" sz="1800" dirty="0" err="1">
                <a:effectLst/>
                <a:latin typeface="Calibri" panose="020F0502020204030204" pitchFamily="34" charset="0"/>
                <a:ea typeface="Times New Roman" panose="02020603050405020304" pitchFamily="18" charset="0"/>
              </a:rPr>
              <a:t>Etesting</a:t>
            </a:r>
            <a:endParaRPr lang="en-US" sz="1800" dirty="0">
              <a:effectLst/>
              <a:latin typeface="Calibri" panose="020F0502020204030204" pitchFamily="34" charset="0"/>
              <a:ea typeface="Calibri" panose="020F0502020204030204" pitchFamily="34" charset="0"/>
            </a:endParaRPr>
          </a:p>
          <a:p>
            <a:pPr marL="0" marR="0" lvl="0" indent="0">
              <a:spcBef>
                <a:spcPts val="0"/>
              </a:spcBef>
              <a:spcAft>
                <a:spcPts val="0"/>
              </a:spcAft>
              <a:buNone/>
            </a:pPr>
            <a:r>
              <a:rPr lang="en-US" sz="1800" dirty="0">
                <a:effectLst/>
                <a:latin typeface="Calibri" panose="020F0502020204030204" pitchFamily="34" charset="0"/>
                <a:ea typeface="Times New Roman" panose="02020603050405020304" pitchFamily="18" charset="0"/>
              </a:rPr>
              <a:t>      a. 107 Pollock</a:t>
            </a:r>
            <a:endParaRPr lang="en-US" sz="1800" dirty="0">
              <a:effectLst/>
              <a:latin typeface="Calibri" panose="020F0502020204030204" pitchFamily="34" charset="0"/>
              <a:ea typeface="Calibri" panose="020F0502020204030204" pitchFamily="34" charset="0"/>
            </a:endParaRPr>
          </a:p>
          <a:p>
            <a:pPr marL="0" marR="0" lvl="0" indent="0">
              <a:spcBef>
                <a:spcPts val="0"/>
              </a:spcBef>
              <a:spcAft>
                <a:spcPts val="0"/>
              </a:spcAft>
              <a:buNone/>
            </a:pPr>
            <a:r>
              <a:rPr lang="en-US" sz="1800" dirty="0">
                <a:effectLst/>
                <a:latin typeface="Calibri" panose="020F0502020204030204" pitchFamily="34" charset="0"/>
                <a:ea typeface="Times New Roman" panose="02020603050405020304" pitchFamily="18" charset="0"/>
              </a:rPr>
              <a:t>      b. Overflow </a:t>
            </a:r>
            <a:r>
              <a:rPr lang="en-US" sz="1800" dirty="0" err="1">
                <a:effectLst/>
                <a:latin typeface="Calibri" panose="020F0502020204030204" pitchFamily="34" charset="0"/>
                <a:ea typeface="Times New Roman" panose="02020603050405020304" pitchFamily="18" charset="0"/>
              </a:rPr>
              <a:t>Etesting</a:t>
            </a:r>
            <a:r>
              <a:rPr lang="en-US" sz="1800" dirty="0">
                <a:effectLst/>
                <a:latin typeface="Calibri" panose="020F0502020204030204" pitchFamily="34" charset="0"/>
                <a:ea typeface="Times New Roman" panose="02020603050405020304" pitchFamily="18" charset="0"/>
              </a:rPr>
              <a:t> rooms</a:t>
            </a:r>
            <a:endParaRPr lang="en-US" sz="1800" dirty="0">
              <a:effectLst/>
              <a:latin typeface="Calibri" panose="020F0502020204030204" pitchFamily="34" charset="0"/>
              <a:ea typeface="Calibri" panose="020F0502020204030204" pitchFamily="34" charset="0"/>
            </a:endParaRPr>
          </a:p>
          <a:p>
            <a:pPr marL="0" marR="0" lvl="0" indent="0">
              <a:spcBef>
                <a:spcPts val="0"/>
              </a:spcBef>
              <a:spcAft>
                <a:spcPts val="0"/>
              </a:spcAft>
              <a:buNone/>
            </a:pPr>
            <a:r>
              <a:rPr lang="en-US" sz="1800" dirty="0">
                <a:effectLst/>
                <a:latin typeface="Calibri" panose="020F0502020204030204" pitchFamily="34" charset="0"/>
                <a:ea typeface="Times New Roman" panose="02020603050405020304" pitchFamily="18" charset="0"/>
              </a:rPr>
              <a:t>How we schedule finals</a:t>
            </a:r>
            <a:endParaRPr lang="en-US" sz="1800" dirty="0">
              <a:effectLst/>
              <a:latin typeface="Calibri" panose="020F0502020204030204" pitchFamily="34" charset="0"/>
              <a:ea typeface="Calibri" panose="020F0502020204030204" pitchFamily="34" charset="0"/>
            </a:endParaRPr>
          </a:p>
          <a:p>
            <a:pPr marL="0" marR="0" lvl="0" indent="0">
              <a:spcBef>
                <a:spcPts val="0"/>
              </a:spcBef>
              <a:spcAft>
                <a:spcPts val="0"/>
              </a:spcAft>
              <a:buNone/>
            </a:pPr>
            <a:r>
              <a:rPr lang="en-US" sz="1800" dirty="0">
                <a:effectLst/>
                <a:latin typeface="Calibri" panose="020F0502020204030204" pitchFamily="34" charset="0"/>
                <a:ea typeface="Times New Roman" panose="02020603050405020304" pitchFamily="18" charset="0"/>
              </a:rPr>
              <a:t>Conflict Exams</a:t>
            </a:r>
            <a:endParaRPr lang="en-US" sz="1800" dirty="0">
              <a:effectLst/>
              <a:latin typeface="Calibri" panose="020F0502020204030204" pitchFamily="34" charset="0"/>
              <a:ea typeface="Calibri" panose="020F0502020204030204" pitchFamily="34" charset="0"/>
            </a:endParaRPr>
          </a:p>
          <a:p>
            <a:pPr marL="0" marR="0" lvl="0" indent="0">
              <a:spcBef>
                <a:spcPts val="0"/>
              </a:spcBef>
              <a:spcAft>
                <a:spcPts val="0"/>
              </a:spcAft>
              <a:buNone/>
            </a:pPr>
            <a:r>
              <a:rPr lang="en-US" sz="1800" dirty="0">
                <a:effectLst/>
                <a:latin typeface="Calibri" panose="020F0502020204030204" pitchFamily="34" charset="0"/>
                <a:ea typeface="Times New Roman" panose="02020603050405020304" pitchFamily="18" charset="0"/>
              </a:rPr>
              <a:t>I missed a request, what do I do?</a:t>
            </a:r>
            <a:endParaRPr lang="en-US" sz="1800" dirty="0">
              <a:effectLst/>
              <a:latin typeface="Calibri" panose="020F0502020204030204" pitchFamily="34" charset="0"/>
              <a:ea typeface="Calibri" panose="020F0502020204030204" pitchFamily="34" charset="0"/>
            </a:endParaRPr>
          </a:p>
          <a:p>
            <a:pPr marL="0" marR="0" lvl="0" indent="0">
              <a:spcBef>
                <a:spcPts val="0"/>
              </a:spcBef>
              <a:spcAft>
                <a:spcPts val="0"/>
              </a:spcAft>
              <a:buNone/>
            </a:pPr>
            <a:r>
              <a:rPr lang="en-US" sz="1800" dirty="0">
                <a:effectLst/>
                <a:latin typeface="Calibri" panose="020F0502020204030204" pitchFamily="34" charset="0"/>
                <a:ea typeface="Times New Roman" panose="02020603050405020304" pitchFamily="18" charset="0"/>
              </a:rPr>
              <a:t>Questions</a:t>
            </a:r>
            <a:endParaRPr lang="en-US" sz="1800" dirty="0">
              <a:effectLst/>
              <a:latin typeface="Calibri" panose="020F0502020204030204" pitchFamily="34" charset="0"/>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3143567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EAF32-155A-312F-8996-EB86C9DE96B1}"/>
              </a:ext>
            </a:extLst>
          </p:cNvPr>
          <p:cNvSpPr>
            <a:spLocks noGrp="1"/>
          </p:cNvSpPr>
          <p:nvPr>
            <p:ph type="title"/>
          </p:nvPr>
        </p:nvSpPr>
        <p:spPr/>
        <p:txBody>
          <a:bodyPr>
            <a:normAutofit fontScale="90000"/>
          </a:bodyPr>
          <a:lstStyle/>
          <a:p>
            <a:r>
              <a:rPr lang="en-US" dirty="0"/>
              <a:t>Conflict Exam</a:t>
            </a:r>
          </a:p>
        </p:txBody>
      </p:sp>
      <p:sp>
        <p:nvSpPr>
          <p:cNvPr id="3" name="Text Placeholder 2">
            <a:extLst>
              <a:ext uri="{FF2B5EF4-FFF2-40B4-BE49-F238E27FC236}">
                <a16:creationId xmlns:a16="http://schemas.microsoft.com/office/drawing/2014/main" id="{8F8F5137-CDAF-9B55-B65E-046B3004AC41}"/>
              </a:ext>
            </a:extLst>
          </p:cNvPr>
          <p:cNvSpPr>
            <a:spLocks noGrp="1"/>
          </p:cNvSpPr>
          <p:nvPr>
            <p:ph type="body" sz="quarter" idx="12"/>
          </p:nvPr>
        </p:nvSpPr>
        <p:spPr/>
        <p:txBody>
          <a:bodyPr/>
          <a:lstStyle/>
          <a:p>
            <a:r>
              <a:rPr lang="en-US" dirty="0"/>
              <a:t>After conflict exam scheduling is complete we will send a notification to you, the students that filed and the instructors that received a conflict exam schedule.</a:t>
            </a:r>
          </a:p>
          <a:p>
            <a:r>
              <a:rPr lang="en-US" dirty="0"/>
              <a:t>We will also email all students and instructors that we set the students by APPT to set up a day and time to take the exam.  </a:t>
            </a:r>
          </a:p>
        </p:txBody>
      </p:sp>
    </p:spTree>
    <p:extLst>
      <p:ext uri="{BB962C8B-B14F-4D97-AF65-F5344CB8AC3E}">
        <p14:creationId xmlns:p14="http://schemas.microsoft.com/office/powerpoint/2010/main" val="1874793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C6BF36-3B52-169B-1E0B-E6758ADCC93C}"/>
              </a:ext>
            </a:extLst>
          </p:cNvPr>
          <p:cNvSpPr>
            <a:spLocks noGrp="1"/>
          </p:cNvSpPr>
          <p:nvPr>
            <p:ph type="body" sz="quarter" idx="12"/>
          </p:nvPr>
        </p:nvSpPr>
        <p:spPr>
          <a:xfrm>
            <a:off x="838199" y="394284"/>
            <a:ext cx="9846078" cy="5290080"/>
          </a:xfrm>
        </p:spPr>
        <p:txBody>
          <a:bodyPr>
            <a:normAutofit/>
          </a:bodyPr>
          <a:lstStyle/>
          <a:p>
            <a:pPr marL="0" indent="0">
              <a:buNone/>
            </a:pPr>
            <a:endParaRPr lang="en-US" sz="900" dirty="0"/>
          </a:p>
        </p:txBody>
      </p:sp>
      <p:pic>
        <p:nvPicPr>
          <p:cNvPr id="2050" name="Picture 2" descr="index-page">
            <a:extLst>
              <a:ext uri="{FF2B5EF4-FFF2-40B4-BE49-F238E27FC236}">
                <a16:creationId xmlns:a16="http://schemas.microsoft.com/office/drawing/2014/main" id="{B48F8EF1-A62E-4CE8-A6DE-5C32DF0418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749" y="875449"/>
            <a:ext cx="3986720" cy="20141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FAE343F-C6D9-5CE0-4F43-8675EC29EB47}"/>
              </a:ext>
            </a:extLst>
          </p:cNvPr>
          <p:cNvSpPr txBox="1"/>
          <p:nvPr/>
        </p:nvSpPr>
        <p:spPr>
          <a:xfrm>
            <a:off x="838199" y="2889610"/>
            <a:ext cx="4396533" cy="507831"/>
          </a:xfrm>
          <a:prstGeom prst="rect">
            <a:avLst/>
          </a:prstGeom>
          <a:noFill/>
        </p:spPr>
        <p:txBody>
          <a:bodyPr wrap="square">
            <a:spAutoFit/>
          </a:bodyPr>
          <a:lstStyle/>
          <a:p>
            <a:r>
              <a:rPr lang="en-US" sz="900" b="0" i="0" dirty="0">
                <a:solidFill>
                  <a:srgbClr val="000000"/>
                </a:solidFill>
                <a:effectLst/>
                <a:latin typeface="Calibri" panose="020F0502020204030204" pitchFamily="34" charset="0"/>
              </a:rPr>
              <a:t>Your final exam schedule will appear showing all the sections that have an exam scheduled and any conflict exams that may have been scheduled.  Conflict exams are designated with a “VIEW” button in the first column. </a:t>
            </a:r>
            <a:endParaRPr lang="en-US" sz="900" dirty="0"/>
          </a:p>
        </p:txBody>
      </p:sp>
      <p:pic>
        <p:nvPicPr>
          <p:cNvPr id="2052" name="Picture 4" descr="view-schedule">
            <a:extLst>
              <a:ext uri="{FF2B5EF4-FFF2-40B4-BE49-F238E27FC236}">
                <a16:creationId xmlns:a16="http://schemas.microsoft.com/office/drawing/2014/main" id="{41B6D8AB-D544-30E4-84B4-1CC60F5CB5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749" y="3362488"/>
            <a:ext cx="4236404" cy="23218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51AAA0E-207D-D6DE-3F7F-A5E88ED93A77}"/>
              </a:ext>
            </a:extLst>
          </p:cNvPr>
          <p:cNvSpPr txBox="1"/>
          <p:nvPr/>
        </p:nvSpPr>
        <p:spPr>
          <a:xfrm>
            <a:off x="6006517" y="404363"/>
            <a:ext cx="4497996" cy="1061829"/>
          </a:xfrm>
          <a:prstGeom prst="rect">
            <a:avLst/>
          </a:prstGeom>
          <a:noFill/>
        </p:spPr>
        <p:txBody>
          <a:bodyPr wrap="square">
            <a:spAutoFit/>
          </a:bodyPr>
          <a:lstStyle/>
          <a:p>
            <a:pPr algn="l" rtl="0" fontAlgn="base"/>
            <a:r>
              <a:rPr lang="en-US" sz="900" b="0" i="0" dirty="0">
                <a:solidFill>
                  <a:srgbClr val="000000"/>
                </a:solidFill>
                <a:effectLst/>
                <a:latin typeface="Calibri" panose="020F0502020204030204" pitchFamily="34" charset="0"/>
              </a:rPr>
              <a:t>If you would like to email yourself a copy of your exam schedule, click the “Email Final Exam Schedule” button and a copy of your exam schedule will be sent to your Penn State email address. </a:t>
            </a:r>
            <a:endParaRPr lang="en-US" sz="900" b="0" i="0" dirty="0">
              <a:solidFill>
                <a:srgbClr val="000000"/>
              </a:solidFill>
              <a:effectLst/>
              <a:latin typeface="Segoe UI" panose="020B0502040204020203" pitchFamily="34" charset="0"/>
            </a:endParaRPr>
          </a:p>
          <a:p>
            <a:pPr algn="l" rtl="0" fontAlgn="base"/>
            <a:r>
              <a:rPr lang="en-US" sz="900" b="0" i="0" dirty="0">
                <a:solidFill>
                  <a:srgbClr val="000000"/>
                </a:solidFill>
                <a:effectLst/>
                <a:latin typeface="Calibri" panose="020F0502020204030204" pitchFamily="34" charset="0"/>
              </a:rPr>
              <a:t>To view the students that have been scheduled to take the conflict exam that has been scheduled for you, click the “View” button.  This will bring up the student’s names and last four digits of their PSU ID.  You can email yourself a copy of the roster by clicking the “Email Conflict Exam Roster” button. </a:t>
            </a:r>
            <a:endParaRPr lang="en-US" sz="900" b="0" i="0" dirty="0">
              <a:solidFill>
                <a:srgbClr val="000000"/>
              </a:solidFill>
              <a:effectLst/>
              <a:latin typeface="Segoe UI" panose="020B0502040204020203" pitchFamily="34" charset="0"/>
            </a:endParaRPr>
          </a:p>
        </p:txBody>
      </p:sp>
      <p:pic>
        <p:nvPicPr>
          <p:cNvPr id="2054" name="Picture 6" descr="view-conflicts">
            <a:extLst>
              <a:ext uri="{FF2B5EF4-FFF2-40B4-BE49-F238E27FC236}">
                <a16:creationId xmlns:a16="http://schemas.microsoft.com/office/drawing/2014/main" id="{634996E1-3BB7-2CA5-A29F-AA00BAE107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9884" y="1635876"/>
            <a:ext cx="2824292" cy="395905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7E23431-BC40-CFF8-F3B3-A7126C0582A3}"/>
              </a:ext>
            </a:extLst>
          </p:cNvPr>
          <p:cNvSpPr txBox="1"/>
          <p:nvPr/>
        </p:nvSpPr>
        <p:spPr>
          <a:xfrm>
            <a:off x="793458" y="344954"/>
            <a:ext cx="4396533" cy="646331"/>
          </a:xfrm>
          <a:prstGeom prst="rect">
            <a:avLst/>
          </a:prstGeom>
          <a:noFill/>
        </p:spPr>
        <p:txBody>
          <a:bodyPr wrap="square">
            <a:spAutoFit/>
          </a:bodyPr>
          <a:lstStyle/>
          <a:p>
            <a:r>
              <a:rPr lang="en-US" sz="900" b="0" i="0" dirty="0">
                <a:solidFill>
                  <a:srgbClr val="000000"/>
                </a:solidFill>
                <a:effectLst/>
                <a:latin typeface="Calibri" panose="020F0502020204030204" pitchFamily="34" charset="0"/>
              </a:rPr>
              <a:t>The Office of the University Registrar has scheduled a conflict final exam for one or more of the classes you are currently teaching for the "  “ semester.  You can find your exam schedule by going to </a:t>
            </a:r>
            <a:r>
              <a:rPr lang="en-US" sz="900" b="0" i="0" u="sng" strike="noStrike" dirty="0">
                <a:solidFill>
                  <a:srgbClr val="0563C1"/>
                </a:solidFill>
                <a:effectLst/>
                <a:latin typeface="Calibri" panose="020F0502020204030204" pitchFamily="34" charset="0"/>
                <a:hlinkClick r:id="rId5"/>
              </a:rPr>
              <a:t>https://www.registrar.psu.edu/exams_faculty/</a:t>
            </a:r>
            <a:r>
              <a:rPr lang="en-US" sz="900" b="0" i="0" dirty="0">
                <a:solidFill>
                  <a:srgbClr val="000000"/>
                </a:solidFill>
                <a:effectLst/>
                <a:latin typeface="Calibri" panose="020F0502020204030204" pitchFamily="34" charset="0"/>
              </a:rPr>
              <a:t>  once you log into this page, you can click the “View Your Final Exam Schedule” button to view your schedule. </a:t>
            </a:r>
            <a:endParaRPr lang="en-US" sz="900" dirty="0"/>
          </a:p>
        </p:txBody>
      </p:sp>
    </p:spTree>
    <p:extLst>
      <p:ext uri="{BB962C8B-B14F-4D97-AF65-F5344CB8AC3E}">
        <p14:creationId xmlns:p14="http://schemas.microsoft.com/office/powerpoint/2010/main" val="809115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175B6-04D6-8BA0-472C-5C295049FBD3}"/>
              </a:ext>
            </a:extLst>
          </p:cNvPr>
          <p:cNvSpPr>
            <a:spLocks noGrp="1"/>
          </p:cNvSpPr>
          <p:nvPr>
            <p:ph type="title"/>
          </p:nvPr>
        </p:nvSpPr>
        <p:spPr/>
        <p:txBody>
          <a:bodyPr>
            <a:normAutofit fontScale="90000"/>
          </a:bodyPr>
          <a:lstStyle/>
          <a:p>
            <a:r>
              <a:rPr lang="en-US" dirty="0"/>
              <a:t>I missed the deadline to request, what do I do?</a:t>
            </a:r>
          </a:p>
        </p:txBody>
      </p:sp>
      <p:sp>
        <p:nvSpPr>
          <p:cNvPr id="3" name="Text Placeholder 2">
            <a:extLst>
              <a:ext uri="{FF2B5EF4-FFF2-40B4-BE49-F238E27FC236}">
                <a16:creationId xmlns:a16="http://schemas.microsoft.com/office/drawing/2014/main" id="{542E200C-2842-7EFF-93B7-E77FE30C678E}"/>
              </a:ext>
            </a:extLst>
          </p:cNvPr>
          <p:cNvSpPr>
            <a:spLocks noGrp="1"/>
          </p:cNvSpPr>
          <p:nvPr>
            <p:ph type="body" sz="quarter" idx="12"/>
          </p:nvPr>
        </p:nvSpPr>
        <p:spPr/>
        <p:txBody>
          <a:bodyPr>
            <a:normAutofit/>
          </a:bodyPr>
          <a:lstStyle/>
          <a:p>
            <a:pPr algn="l">
              <a:buFont typeface="Arial" panose="020B0604020202020204" pitchFamily="34" charset="0"/>
              <a:buChar char="•"/>
            </a:pPr>
            <a:r>
              <a:rPr lang="en-US" sz="1400" b="0" i="0" dirty="0">
                <a:solidFill>
                  <a:srgbClr val="212529"/>
                </a:solidFill>
                <a:effectLst/>
                <a:latin typeface="Roboto" panose="02000000000000000000" pitchFamily="2" charset="0"/>
              </a:rPr>
              <a:t>Given what we have gone over in this presentation we cannot take late submissions for finals, we do not have the students schedules, they have not gone through the algorithm, they have not been flagged to file for a conflict. Therefore it is the responsibility of the department and instructor to schedule the missed final. </a:t>
            </a:r>
            <a:endParaRPr lang="en-US" sz="1400" dirty="0">
              <a:solidFill>
                <a:srgbClr val="212529"/>
              </a:solidFill>
              <a:latin typeface="Roboto" panose="02000000000000000000" pitchFamily="2" charset="0"/>
            </a:endParaRPr>
          </a:p>
          <a:p>
            <a:pPr algn="l">
              <a:buFont typeface="Arial" panose="020B0604020202020204" pitchFamily="34" charset="0"/>
              <a:buChar char="•"/>
            </a:pPr>
            <a:r>
              <a:rPr lang="en-US" sz="1400" b="0" i="0" dirty="0">
                <a:solidFill>
                  <a:srgbClr val="212529"/>
                </a:solidFill>
                <a:effectLst/>
                <a:latin typeface="Roboto" panose="02000000000000000000" pitchFamily="2" charset="0"/>
              </a:rPr>
              <a:t>The final exam </a:t>
            </a:r>
            <a:r>
              <a:rPr lang="en-US" sz="1400" b="1" i="0" dirty="0">
                <a:solidFill>
                  <a:srgbClr val="212529"/>
                </a:solidFill>
                <a:effectLst/>
                <a:latin typeface="Roboto" panose="02000000000000000000" pitchFamily="2" charset="0"/>
              </a:rPr>
              <a:t>conflict schedule</a:t>
            </a:r>
            <a:r>
              <a:rPr lang="en-US" sz="1400" b="0" i="0" dirty="0">
                <a:solidFill>
                  <a:srgbClr val="212529"/>
                </a:solidFill>
                <a:effectLst/>
                <a:latin typeface="Roboto" panose="02000000000000000000" pitchFamily="2" charset="0"/>
              </a:rPr>
              <a:t> must be released prior to the instructor working with the students to find the best time and day for that exam.</a:t>
            </a:r>
          </a:p>
          <a:p>
            <a:pPr algn="l">
              <a:buFont typeface="Arial" panose="020B0604020202020204" pitchFamily="34" charset="0"/>
              <a:buChar char="•"/>
            </a:pPr>
            <a:r>
              <a:rPr lang="en-US" sz="1400" dirty="0">
                <a:solidFill>
                  <a:srgbClr val="212529"/>
                </a:solidFill>
                <a:latin typeface="Roboto" panose="02000000000000000000" pitchFamily="2" charset="0"/>
              </a:rPr>
              <a:t>The instructor must follow the final exam time periods.</a:t>
            </a:r>
            <a:endParaRPr lang="en-US" sz="1400" b="0" i="0" dirty="0">
              <a:solidFill>
                <a:srgbClr val="212529"/>
              </a:solidFill>
              <a:effectLst/>
              <a:latin typeface="Roboto" panose="02000000000000000000" pitchFamily="2" charset="0"/>
            </a:endParaRPr>
          </a:p>
          <a:p>
            <a:pPr algn="l">
              <a:buFont typeface="Arial" panose="020B0604020202020204" pitchFamily="34" charset="0"/>
              <a:buChar char="•"/>
            </a:pPr>
            <a:r>
              <a:rPr lang="en-US" sz="1400" b="0" i="0" dirty="0">
                <a:solidFill>
                  <a:srgbClr val="212529"/>
                </a:solidFill>
                <a:effectLst/>
                <a:latin typeface="Roboto" panose="02000000000000000000" pitchFamily="2" charset="0"/>
              </a:rPr>
              <a:t>To reserve a room for the final you must submit an </a:t>
            </a:r>
            <a:r>
              <a:rPr lang="en-US" sz="1400" b="0" i="0" u="none" strike="noStrike" dirty="0">
                <a:solidFill>
                  <a:srgbClr val="2C73BA"/>
                </a:solidFill>
                <a:effectLst/>
                <a:latin typeface="Roboto" panose="02000000000000000000" pitchFamily="2" charset="0"/>
                <a:hlinkClick r:id="rId2"/>
              </a:rPr>
              <a:t>Event Room Request form</a:t>
            </a:r>
            <a:r>
              <a:rPr lang="en-US" sz="1400" b="0" i="0" dirty="0">
                <a:solidFill>
                  <a:srgbClr val="212529"/>
                </a:solidFill>
                <a:effectLst/>
                <a:latin typeface="Roboto" panose="02000000000000000000" pitchFamily="2" charset="0"/>
              </a:rPr>
              <a:t> due to finals week being blocked in 25Live.</a:t>
            </a:r>
          </a:p>
          <a:p>
            <a:pPr algn="l">
              <a:buFont typeface="Arial" panose="020B0604020202020204" pitchFamily="34" charset="0"/>
              <a:buChar char="•"/>
            </a:pPr>
            <a:r>
              <a:rPr lang="en-US" sz="1400" b="0" i="0" dirty="0">
                <a:solidFill>
                  <a:srgbClr val="212529"/>
                </a:solidFill>
                <a:effectLst/>
                <a:latin typeface="Roboto" panose="02000000000000000000" pitchFamily="2" charset="0"/>
              </a:rPr>
              <a:t>All conflicts will have to be resolved by the instructor by working with the students.</a:t>
            </a:r>
          </a:p>
          <a:p>
            <a:pPr algn="l">
              <a:buFont typeface="Arial" panose="020B0604020202020204" pitchFamily="34" charset="0"/>
              <a:buChar char="•"/>
            </a:pPr>
            <a:r>
              <a:rPr lang="en-US" sz="1400" b="0" i="0" dirty="0">
                <a:solidFill>
                  <a:srgbClr val="212529"/>
                </a:solidFill>
                <a:effectLst/>
                <a:latin typeface="Roboto" panose="02000000000000000000" pitchFamily="2" charset="0"/>
              </a:rPr>
              <a:t>The exam will not be placed in </a:t>
            </a:r>
            <a:r>
              <a:rPr lang="en-US" sz="1400" b="0" i="0" dirty="0" err="1">
                <a:solidFill>
                  <a:srgbClr val="212529"/>
                </a:solidFill>
                <a:effectLst/>
                <a:latin typeface="Roboto" panose="02000000000000000000" pitchFamily="2" charset="0"/>
              </a:rPr>
              <a:t>LionPATH</a:t>
            </a:r>
            <a:r>
              <a:rPr lang="en-US" sz="1400" b="0" i="0" dirty="0">
                <a:solidFill>
                  <a:srgbClr val="212529"/>
                </a:solidFill>
                <a:effectLst/>
                <a:latin typeface="Roboto" panose="02000000000000000000" pitchFamily="2" charset="0"/>
              </a:rPr>
              <a:t> or the conflict exam application for the student or instructor to view, so the instructor will have to communicate with the students on the exam information.</a:t>
            </a:r>
          </a:p>
        </p:txBody>
      </p:sp>
    </p:spTree>
    <p:extLst>
      <p:ext uri="{BB962C8B-B14F-4D97-AF65-F5344CB8AC3E}">
        <p14:creationId xmlns:p14="http://schemas.microsoft.com/office/powerpoint/2010/main" val="717506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A0C4B-8C66-7503-3BCE-7D1565496694}"/>
              </a:ext>
            </a:extLst>
          </p:cNvPr>
          <p:cNvSpPr>
            <a:spLocks noGrp="1"/>
          </p:cNvSpPr>
          <p:nvPr>
            <p:ph type="title"/>
          </p:nvPr>
        </p:nvSpPr>
        <p:spPr/>
        <p:txBody>
          <a:bodyPr>
            <a:normAutofit fontScale="90000"/>
          </a:bodyPr>
          <a:lstStyle/>
          <a:p>
            <a:r>
              <a:rPr lang="en-US" dirty="0"/>
              <a:t>Questions</a:t>
            </a:r>
          </a:p>
        </p:txBody>
      </p:sp>
      <p:sp>
        <p:nvSpPr>
          <p:cNvPr id="3" name="Text Placeholder 2">
            <a:extLst>
              <a:ext uri="{FF2B5EF4-FFF2-40B4-BE49-F238E27FC236}">
                <a16:creationId xmlns:a16="http://schemas.microsoft.com/office/drawing/2014/main" id="{274671B1-A38D-4767-7E98-F6A252CEB5D2}"/>
              </a:ext>
            </a:extLst>
          </p:cNvPr>
          <p:cNvSpPr>
            <a:spLocks noGrp="1"/>
          </p:cNvSpPr>
          <p:nvPr>
            <p:ph type="body" sz="quarter" idx="12"/>
          </p:nvPr>
        </p:nvSpPr>
        <p:spPr/>
        <p:txBody>
          <a:bodyPr/>
          <a:lstStyle/>
          <a:p>
            <a:pPr marL="0" indent="0">
              <a:buNone/>
            </a:pPr>
            <a:endParaRPr lang="en-US" dirty="0"/>
          </a:p>
          <a:p>
            <a:pPr marL="0" indent="0">
              <a:buNone/>
            </a:pPr>
            <a:endParaRPr lang="en-US" dirty="0"/>
          </a:p>
          <a:p>
            <a:pPr marL="0" indent="0" algn="ctr">
              <a:buNone/>
            </a:pPr>
            <a:r>
              <a:rPr lang="en-US" sz="3600" b="1" u="sng" dirty="0"/>
              <a:t>Emails</a:t>
            </a:r>
          </a:p>
          <a:p>
            <a:pPr marL="0" indent="0" algn="ctr">
              <a:buNone/>
            </a:pPr>
            <a:r>
              <a:rPr lang="en-US" dirty="0">
                <a:hlinkClick r:id="rId2"/>
              </a:rPr>
              <a:t>esmail@psu.edu</a:t>
            </a:r>
            <a:endParaRPr lang="en-US" dirty="0"/>
          </a:p>
          <a:p>
            <a:pPr marL="0" indent="0" algn="ctr">
              <a:buNone/>
            </a:pPr>
            <a:r>
              <a:rPr lang="en-US" dirty="0">
                <a:hlinkClick r:id="rId3"/>
              </a:rPr>
              <a:t>finalexam@psu.edu</a:t>
            </a:r>
            <a:endParaRPr lang="en-US" dirty="0"/>
          </a:p>
          <a:p>
            <a:pPr marL="0" indent="0">
              <a:buNone/>
            </a:pPr>
            <a:endParaRPr lang="en-US" dirty="0"/>
          </a:p>
        </p:txBody>
      </p:sp>
    </p:spTree>
    <p:extLst>
      <p:ext uri="{BB962C8B-B14F-4D97-AF65-F5344CB8AC3E}">
        <p14:creationId xmlns:p14="http://schemas.microsoft.com/office/powerpoint/2010/main" val="1853826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C601A-CAC2-35CF-8328-3C3AD6178FCF}"/>
              </a:ext>
            </a:extLst>
          </p:cNvPr>
          <p:cNvSpPr>
            <a:spLocks noGrp="1"/>
          </p:cNvSpPr>
          <p:nvPr>
            <p:ph type="title"/>
          </p:nvPr>
        </p:nvSpPr>
        <p:spPr/>
        <p:txBody>
          <a:bodyPr>
            <a:normAutofit fontScale="90000"/>
          </a:bodyPr>
          <a:lstStyle/>
          <a:p>
            <a:r>
              <a:rPr lang="en-US" dirty="0"/>
              <a:t>Final Exams</a:t>
            </a:r>
          </a:p>
        </p:txBody>
      </p:sp>
      <p:sp>
        <p:nvSpPr>
          <p:cNvPr id="3" name="Text Placeholder 2">
            <a:extLst>
              <a:ext uri="{FF2B5EF4-FFF2-40B4-BE49-F238E27FC236}">
                <a16:creationId xmlns:a16="http://schemas.microsoft.com/office/drawing/2014/main" id="{4C9BB5BA-63EA-F4A4-B795-910C1F753DBF}"/>
              </a:ext>
            </a:extLst>
          </p:cNvPr>
          <p:cNvSpPr>
            <a:spLocks noGrp="1"/>
          </p:cNvSpPr>
          <p:nvPr>
            <p:ph type="body" sz="quarter" idx="12"/>
          </p:nvPr>
        </p:nvSpPr>
        <p:spPr/>
        <p:txBody>
          <a:bodyPr numCol="1">
            <a:normAutofit/>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Final examinations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policy 44-00</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policy C-5</a:t>
            </a:r>
            <a:r>
              <a:rPr lang="en-US" sz="1800" dirty="0">
                <a:effectLst/>
                <a:latin typeface="Calibri" panose="020F0502020204030204" pitchFamily="34" charset="0"/>
                <a:ea typeface="Calibri" panose="020F0502020204030204" pitchFamily="34" charset="0"/>
                <a:cs typeface="Times New Roman" panose="02020603050405020304" pitchFamily="18" charset="0"/>
              </a:rPr>
              <a:t>) fulfill two important academic objectives: student integration of instructional material, and end-of-semester evaluation of student achievement. However, valid means other than the final examination also accomplish these objectives (e.g. term paper, final project report, take-home examinations, etc.). Course instructors determine which of these methods is best.</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No comprehensive examinations are to be scheduled during the last week of classes. Quizzes and narrowly limited tests worth no more than 10% of the course grade may be given. The due date for alternative means of evaluation (term papers, final projects, etc.) worth more than 10% of the course grade should be during the final exam period.</a:t>
            </a:r>
          </a:p>
          <a:p>
            <a:pPr algn="l"/>
            <a:endParaRPr lang="en-US" sz="1600" b="0" i="0" dirty="0">
              <a:solidFill>
                <a:srgbClr val="212529"/>
              </a:solidFill>
              <a:effectLst/>
              <a:latin typeface="Roboto" panose="02000000000000000000" pitchFamily="2" charset="0"/>
            </a:endParaRPr>
          </a:p>
        </p:txBody>
      </p:sp>
    </p:spTree>
    <p:extLst>
      <p:ext uri="{BB962C8B-B14F-4D97-AF65-F5344CB8AC3E}">
        <p14:creationId xmlns:p14="http://schemas.microsoft.com/office/powerpoint/2010/main" val="4214130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C6CEC-1C77-997C-078E-C67AAB205D62}"/>
              </a:ext>
            </a:extLst>
          </p:cNvPr>
          <p:cNvSpPr>
            <a:spLocks noGrp="1"/>
          </p:cNvSpPr>
          <p:nvPr>
            <p:ph type="title"/>
          </p:nvPr>
        </p:nvSpPr>
        <p:spPr/>
        <p:txBody>
          <a:bodyPr>
            <a:normAutofit fontScale="90000"/>
          </a:bodyPr>
          <a:lstStyle/>
          <a:p>
            <a:r>
              <a:rPr lang="en-US" dirty="0"/>
              <a:t>Final Exams</a:t>
            </a:r>
          </a:p>
        </p:txBody>
      </p:sp>
      <p:sp>
        <p:nvSpPr>
          <p:cNvPr id="3" name="Text Placeholder 2">
            <a:extLst>
              <a:ext uri="{FF2B5EF4-FFF2-40B4-BE49-F238E27FC236}">
                <a16:creationId xmlns:a16="http://schemas.microsoft.com/office/drawing/2014/main" id="{F0737DD3-F10B-C2AD-6FAE-60ADF58DB36E}"/>
              </a:ext>
            </a:extLst>
          </p:cNvPr>
          <p:cNvSpPr>
            <a:spLocks noGrp="1"/>
          </p:cNvSpPr>
          <p:nvPr>
            <p:ph type="body" sz="quarter" idx="12"/>
          </p:nvPr>
        </p:nvSpPr>
        <p:spPr/>
        <p:txBody>
          <a:bodyPr>
            <a:normAutofit fontScale="40000" lnSpcReduction="20000"/>
          </a:bodyPr>
          <a:lstStyle/>
          <a:p>
            <a:pPr algn="l"/>
            <a:r>
              <a:rPr lang="en-US" sz="3000" b="0" i="0" dirty="0">
                <a:solidFill>
                  <a:srgbClr val="212529"/>
                </a:solidFill>
                <a:effectLst/>
                <a:latin typeface="Roboto" panose="02000000000000000000" pitchFamily="2" charset="0"/>
              </a:rPr>
              <a:t>The final exam schedule is released during or near the fifth week of the semester by the Office of the University Registrar. Colleges must request a final exam for a class in </a:t>
            </a:r>
            <a:r>
              <a:rPr lang="en-US" sz="3000" b="0" i="0" dirty="0" err="1">
                <a:solidFill>
                  <a:srgbClr val="212529"/>
                </a:solidFill>
                <a:effectLst/>
                <a:latin typeface="Roboto" panose="02000000000000000000" pitchFamily="2" charset="0"/>
              </a:rPr>
              <a:t>LionPATH</a:t>
            </a:r>
            <a:r>
              <a:rPr lang="en-US" sz="3000" b="0" i="0" dirty="0">
                <a:solidFill>
                  <a:srgbClr val="212529"/>
                </a:solidFill>
                <a:effectLst/>
                <a:latin typeface="Roboto" panose="02000000000000000000" pitchFamily="2" charset="0"/>
              </a:rPr>
              <a:t> in order to be included on the final exam schedule.</a:t>
            </a:r>
          </a:p>
          <a:p>
            <a:pPr algn="l"/>
            <a:r>
              <a:rPr lang="en-US" sz="3000" b="0" i="0" dirty="0">
                <a:solidFill>
                  <a:srgbClr val="212529"/>
                </a:solidFill>
                <a:effectLst/>
                <a:latin typeface="Roboto" panose="02000000000000000000" pitchFamily="2" charset="0"/>
              </a:rPr>
              <a:t>Final exams are for any class that ends during the last week of classes, classes that end before that time will need to hold their final exam on the last day of their class.</a:t>
            </a:r>
          </a:p>
          <a:p>
            <a:pPr algn="l"/>
            <a:r>
              <a:rPr lang="en-US" sz="3000" dirty="0">
                <a:solidFill>
                  <a:srgbClr val="212529"/>
                </a:solidFill>
                <a:latin typeface="Roboto" panose="02000000000000000000" pitchFamily="2" charset="0"/>
              </a:rPr>
              <a:t>We cannot group sections with other campuses for final exams, each campus has its own final exam period schedule, if it is a shared course the instructor will have to work with the students at the other campus to hold the final and any conflicts they may have.</a:t>
            </a:r>
            <a:endParaRPr lang="en-US" sz="3000" b="0" i="0" dirty="0">
              <a:solidFill>
                <a:srgbClr val="212529"/>
              </a:solidFill>
              <a:effectLst/>
              <a:latin typeface="Roboto" panose="02000000000000000000" pitchFamily="2" charset="0"/>
            </a:endParaRPr>
          </a:p>
          <a:p>
            <a:pPr marL="0" indent="0" algn="ctr">
              <a:buNone/>
            </a:pPr>
            <a:endParaRPr lang="en-US" sz="3200" b="1" i="0" dirty="0">
              <a:solidFill>
                <a:schemeClr val="tx1"/>
              </a:solidFill>
              <a:effectLst/>
              <a:latin typeface="Roboto" panose="02000000000000000000" pitchFamily="2" charset="0"/>
            </a:endParaRPr>
          </a:p>
          <a:p>
            <a:pPr marL="0" indent="0" algn="ctr">
              <a:buNone/>
            </a:pPr>
            <a:r>
              <a:rPr lang="en-US" sz="3200" dirty="0">
                <a:latin typeface="Roboto" panose="02000000000000000000" pitchFamily="2" charset="0"/>
              </a:rPr>
              <a:t>          Find deadlines and important dates for finals on our website under </a:t>
            </a:r>
            <a:r>
              <a:rPr lang="en-US" sz="3200" b="1" dirty="0">
                <a:latin typeface="Roboto" panose="02000000000000000000" pitchFamily="2" charset="0"/>
                <a:hlinkClick r:id="rId2"/>
              </a:rPr>
              <a:t>Academic Calendars</a:t>
            </a:r>
            <a:endParaRPr lang="en-US" sz="3200" b="1" dirty="0">
              <a:latin typeface="Roboto" panose="02000000000000000000" pitchFamily="2" charset="0"/>
            </a:endParaRPr>
          </a:p>
          <a:p>
            <a:pPr marL="0" indent="0" algn="ctr">
              <a:buNone/>
            </a:pPr>
            <a:r>
              <a:rPr lang="en-US" sz="3200" i="0" dirty="0">
                <a:solidFill>
                  <a:schemeClr val="tx1"/>
                </a:solidFill>
                <a:effectLst/>
                <a:latin typeface="Roboto" panose="02000000000000000000" pitchFamily="2" charset="0"/>
              </a:rPr>
              <a:t>Final Exam week is AFTER the last week of class</a:t>
            </a:r>
          </a:p>
          <a:p>
            <a:pPr marL="0" indent="0" algn="ctr">
              <a:buNone/>
            </a:pPr>
            <a:endParaRPr lang="en-US" sz="3200" b="1" i="0" dirty="0">
              <a:solidFill>
                <a:schemeClr val="tx1"/>
              </a:solidFill>
              <a:effectLst/>
              <a:latin typeface="Roboto" panose="02000000000000000000" pitchFamily="2" charset="0"/>
            </a:endParaRPr>
          </a:p>
          <a:p>
            <a:pPr marL="0" indent="0" algn="ctr">
              <a:buNone/>
            </a:pPr>
            <a:r>
              <a:rPr lang="en-US" sz="3200" b="1" i="0" dirty="0">
                <a:solidFill>
                  <a:schemeClr val="tx1"/>
                </a:solidFill>
                <a:effectLst/>
                <a:latin typeface="Roboto" panose="02000000000000000000" pitchFamily="2" charset="0"/>
              </a:rPr>
              <a:t>Final Exam Periods for University Park</a:t>
            </a:r>
          </a:p>
          <a:p>
            <a:pPr algn="ctr">
              <a:buFont typeface="Arial" panose="020B0604020202020204" pitchFamily="34" charset="0"/>
              <a:buChar char="•"/>
            </a:pPr>
            <a:r>
              <a:rPr lang="en-US" sz="2900" b="1" i="0" dirty="0">
                <a:solidFill>
                  <a:srgbClr val="212529"/>
                </a:solidFill>
                <a:effectLst/>
                <a:latin typeface="Roboto" panose="02000000000000000000" pitchFamily="2" charset="0"/>
              </a:rPr>
              <a:t>First Period:</a:t>
            </a:r>
            <a:r>
              <a:rPr lang="en-US" sz="2900" b="0" i="0" dirty="0">
                <a:solidFill>
                  <a:srgbClr val="212529"/>
                </a:solidFill>
                <a:effectLst/>
                <a:latin typeface="Roboto" panose="02000000000000000000" pitchFamily="2" charset="0"/>
              </a:rPr>
              <a:t> 8:00 - 9:50 a.m.</a:t>
            </a:r>
          </a:p>
          <a:p>
            <a:pPr algn="ctr">
              <a:buFont typeface="Arial" panose="020B0604020202020204" pitchFamily="34" charset="0"/>
              <a:buChar char="•"/>
            </a:pPr>
            <a:r>
              <a:rPr lang="en-US" sz="2900" b="1" i="0" dirty="0">
                <a:solidFill>
                  <a:srgbClr val="212529"/>
                </a:solidFill>
                <a:effectLst/>
                <a:latin typeface="Roboto" panose="02000000000000000000" pitchFamily="2" charset="0"/>
              </a:rPr>
              <a:t>Second Period:</a:t>
            </a:r>
            <a:r>
              <a:rPr lang="en-US" sz="2900" b="0" i="0" dirty="0">
                <a:solidFill>
                  <a:srgbClr val="212529"/>
                </a:solidFill>
                <a:effectLst/>
                <a:latin typeface="Roboto" panose="02000000000000000000" pitchFamily="2" charset="0"/>
              </a:rPr>
              <a:t> 10:10 - 12:00 noon</a:t>
            </a:r>
          </a:p>
          <a:p>
            <a:pPr algn="ctr">
              <a:buFont typeface="Arial" panose="020B0604020202020204" pitchFamily="34" charset="0"/>
              <a:buChar char="•"/>
            </a:pPr>
            <a:r>
              <a:rPr lang="en-US" sz="2900" b="1" i="0" dirty="0">
                <a:solidFill>
                  <a:srgbClr val="212529"/>
                </a:solidFill>
                <a:effectLst/>
                <a:latin typeface="Roboto" panose="02000000000000000000" pitchFamily="2" charset="0"/>
              </a:rPr>
              <a:t>Third Period:</a:t>
            </a:r>
            <a:r>
              <a:rPr lang="en-US" sz="2900" b="0" i="0" dirty="0">
                <a:solidFill>
                  <a:srgbClr val="212529"/>
                </a:solidFill>
                <a:effectLst/>
                <a:latin typeface="Roboto" panose="02000000000000000000" pitchFamily="2" charset="0"/>
              </a:rPr>
              <a:t> 12:20 - 2:10 p.m.</a:t>
            </a:r>
          </a:p>
          <a:p>
            <a:pPr algn="ctr">
              <a:buFont typeface="Arial" panose="020B0604020202020204" pitchFamily="34" charset="0"/>
              <a:buChar char="•"/>
            </a:pPr>
            <a:r>
              <a:rPr lang="en-US" sz="2900" b="1" i="0" dirty="0">
                <a:solidFill>
                  <a:srgbClr val="212529"/>
                </a:solidFill>
                <a:effectLst/>
                <a:latin typeface="Roboto" panose="02000000000000000000" pitchFamily="2" charset="0"/>
              </a:rPr>
              <a:t>Fourth Period:</a:t>
            </a:r>
            <a:r>
              <a:rPr lang="en-US" sz="2900" b="0" i="0" dirty="0">
                <a:solidFill>
                  <a:srgbClr val="212529"/>
                </a:solidFill>
                <a:effectLst/>
                <a:latin typeface="Roboto" panose="02000000000000000000" pitchFamily="2" charset="0"/>
              </a:rPr>
              <a:t> 2:30 - 4:20 p.m.</a:t>
            </a:r>
          </a:p>
          <a:p>
            <a:pPr algn="ctr">
              <a:buFont typeface="Arial" panose="020B0604020202020204" pitchFamily="34" charset="0"/>
              <a:buChar char="•"/>
            </a:pPr>
            <a:r>
              <a:rPr lang="en-US" sz="2900" b="1" i="0" dirty="0">
                <a:solidFill>
                  <a:srgbClr val="212529"/>
                </a:solidFill>
                <a:effectLst/>
                <a:latin typeface="Roboto" panose="02000000000000000000" pitchFamily="2" charset="0"/>
              </a:rPr>
              <a:t>Fifth Period:</a:t>
            </a:r>
            <a:r>
              <a:rPr lang="en-US" sz="2900" b="0" i="0" dirty="0">
                <a:solidFill>
                  <a:srgbClr val="212529"/>
                </a:solidFill>
                <a:effectLst/>
                <a:latin typeface="Roboto" panose="02000000000000000000" pitchFamily="2" charset="0"/>
              </a:rPr>
              <a:t> 4:40 - 6:30 p.m.</a:t>
            </a:r>
          </a:p>
          <a:p>
            <a:pPr algn="ctr">
              <a:buFont typeface="Arial" panose="020B0604020202020204" pitchFamily="34" charset="0"/>
              <a:buChar char="•"/>
            </a:pPr>
            <a:r>
              <a:rPr lang="en-US" sz="2900" b="1" i="0" dirty="0">
                <a:solidFill>
                  <a:srgbClr val="212529"/>
                </a:solidFill>
                <a:effectLst/>
                <a:latin typeface="Roboto" panose="02000000000000000000" pitchFamily="2" charset="0"/>
              </a:rPr>
              <a:t>Sixth Period:</a:t>
            </a:r>
            <a:r>
              <a:rPr lang="en-US" sz="2900" b="0" i="0" dirty="0">
                <a:solidFill>
                  <a:srgbClr val="212529"/>
                </a:solidFill>
                <a:effectLst/>
                <a:latin typeface="Roboto" panose="02000000000000000000" pitchFamily="2" charset="0"/>
              </a:rPr>
              <a:t> 6:50 - 8:40 p.m.</a:t>
            </a:r>
          </a:p>
          <a:p>
            <a:endParaRPr lang="en-US" dirty="0"/>
          </a:p>
        </p:txBody>
      </p:sp>
    </p:spTree>
    <p:extLst>
      <p:ext uri="{BB962C8B-B14F-4D97-AF65-F5344CB8AC3E}">
        <p14:creationId xmlns:p14="http://schemas.microsoft.com/office/powerpoint/2010/main" val="1809046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8CCFB-1145-8FBA-2EBA-2AD68FC362B7}"/>
              </a:ext>
            </a:extLst>
          </p:cNvPr>
          <p:cNvSpPr>
            <a:spLocks noGrp="1"/>
          </p:cNvSpPr>
          <p:nvPr>
            <p:ph type="title"/>
          </p:nvPr>
        </p:nvSpPr>
        <p:spPr/>
        <p:txBody>
          <a:bodyPr>
            <a:normAutofit fontScale="90000"/>
          </a:bodyPr>
          <a:lstStyle/>
          <a:p>
            <a:r>
              <a:rPr lang="en-US" dirty="0"/>
              <a:t>When can I request a final?	</a:t>
            </a:r>
          </a:p>
        </p:txBody>
      </p:sp>
      <p:sp>
        <p:nvSpPr>
          <p:cNvPr id="3" name="Text Placeholder 2">
            <a:extLst>
              <a:ext uri="{FF2B5EF4-FFF2-40B4-BE49-F238E27FC236}">
                <a16:creationId xmlns:a16="http://schemas.microsoft.com/office/drawing/2014/main" id="{4D5B5E71-E73F-F317-BCEE-1118C4864213}"/>
              </a:ext>
            </a:extLst>
          </p:cNvPr>
          <p:cNvSpPr>
            <a:spLocks noGrp="1"/>
          </p:cNvSpPr>
          <p:nvPr>
            <p:ph type="body" sz="quarter" idx="12"/>
          </p:nvPr>
        </p:nvSpPr>
        <p:spPr/>
        <p:txBody>
          <a:bodyPr>
            <a:normAutofit lnSpcReduction="10000"/>
          </a:bodyPr>
          <a:lstStyle/>
          <a:p>
            <a:r>
              <a:rPr lang="en-US" sz="1600" dirty="0"/>
              <a:t>When schedule of classes is rolled from the prior year, we set all final exam types to “Not Specified”, this means finals need to be requested every semester. Once we have rolled, requests can start to be submitted, you do not need to wait for the notifications.</a:t>
            </a:r>
          </a:p>
          <a:p>
            <a:r>
              <a:rPr lang="en-US" sz="1600" dirty="0"/>
              <a:t>The deadline to request a final is always the last workday of Add/Drop period (Friday for Fall and Spring) by 5PM.</a:t>
            </a:r>
          </a:p>
          <a:p>
            <a:r>
              <a:rPr lang="en-US" sz="1600" dirty="0"/>
              <a:t>If you have </a:t>
            </a:r>
            <a:r>
              <a:rPr lang="en-US" sz="1600" dirty="0" err="1"/>
              <a:t>Etesting</a:t>
            </a:r>
            <a:r>
              <a:rPr lang="en-US" sz="1600" dirty="0"/>
              <a:t> I would get those requests in as soon as possible and encourage your instructors to respond to emails that come from the testing center in a timely manner.</a:t>
            </a:r>
          </a:p>
          <a:p>
            <a:r>
              <a:rPr lang="en-US" sz="1600" dirty="0"/>
              <a:t>If you have a final that is going to span 48 hours or more you do not need to request a final through us, this will have to be announced by the instructor. </a:t>
            </a:r>
            <a:r>
              <a:rPr lang="en-US" sz="1600" dirty="0" err="1"/>
              <a:t>LionPATH</a:t>
            </a:r>
            <a:r>
              <a:rPr lang="en-US" sz="1600" dirty="0"/>
              <a:t> cannot do multi day finals.</a:t>
            </a:r>
          </a:p>
          <a:p>
            <a:pPr marL="0" indent="0" algn="ctr">
              <a:buNone/>
            </a:pPr>
            <a:r>
              <a:rPr lang="en-US" sz="2000" b="1" dirty="0">
                <a:solidFill>
                  <a:srgbClr val="212529"/>
                </a:solidFill>
                <a:latin typeface="Roboto" panose="02000000000000000000" pitchFamily="2" charset="0"/>
              </a:rPr>
              <a:t>Dates for Spring 2023</a:t>
            </a:r>
          </a:p>
          <a:p>
            <a:pPr marL="0" indent="0" algn="ctr">
              <a:buNone/>
            </a:pPr>
            <a:r>
              <a:rPr lang="en-US" sz="1600" b="0" i="0" dirty="0">
                <a:solidFill>
                  <a:srgbClr val="212529"/>
                </a:solidFill>
                <a:effectLst/>
                <a:latin typeface="Roboto" panose="02000000000000000000" pitchFamily="2" charset="0"/>
              </a:rPr>
              <a:t>Request by: 1/13/2023</a:t>
            </a:r>
          </a:p>
          <a:p>
            <a:pPr marL="0" indent="0" algn="ctr">
              <a:buNone/>
            </a:pPr>
            <a:r>
              <a:rPr lang="en-US" sz="1600" dirty="0">
                <a:solidFill>
                  <a:srgbClr val="212529"/>
                </a:solidFill>
                <a:latin typeface="Roboto" panose="02000000000000000000" pitchFamily="2" charset="0"/>
              </a:rPr>
              <a:t>Finals publish: 2/13/2023</a:t>
            </a:r>
          </a:p>
          <a:p>
            <a:pPr marL="0" indent="0" algn="ctr">
              <a:buNone/>
            </a:pPr>
            <a:r>
              <a:rPr lang="en-US" sz="1600" b="0" i="0" dirty="0">
                <a:solidFill>
                  <a:srgbClr val="212529"/>
                </a:solidFill>
                <a:effectLst/>
                <a:latin typeface="Roboto" panose="02000000000000000000" pitchFamily="2" charset="0"/>
              </a:rPr>
              <a:t>Conflict filing period: 2/13/2023 – 3/5/2023</a:t>
            </a:r>
          </a:p>
          <a:p>
            <a:pPr marL="0" indent="0" algn="ctr">
              <a:buNone/>
            </a:pPr>
            <a:r>
              <a:rPr lang="en-US" sz="1600" b="0" i="0" dirty="0">
                <a:solidFill>
                  <a:srgbClr val="212529"/>
                </a:solidFill>
                <a:effectLst/>
                <a:latin typeface="Roboto" panose="02000000000000000000" pitchFamily="2" charset="0"/>
              </a:rPr>
              <a:t>Publish Conflict exam schedule: 3/20/2023</a:t>
            </a:r>
          </a:p>
          <a:p>
            <a:pPr marL="0" indent="0" algn="ctr">
              <a:buNone/>
            </a:pPr>
            <a:r>
              <a:rPr lang="en-US" sz="1600" dirty="0">
                <a:solidFill>
                  <a:srgbClr val="212529"/>
                </a:solidFill>
                <a:latin typeface="Roboto" panose="02000000000000000000" pitchFamily="2" charset="0"/>
              </a:rPr>
              <a:t>Finals week: 5/1/2023 – 5/5/2023</a:t>
            </a:r>
            <a:endParaRPr lang="en-US" sz="1600" b="0" i="0" dirty="0">
              <a:solidFill>
                <a:srgbClr val="212529"/>
              </a:solidFill>
              <a:effectLst/>
              <a:latin typeface="Roboto" panose="02000000000000000000" pitchFamily="2" charset="0"/>
            </a:endParaRP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dirty="0"/>
          </a:p>
          <a:p>
            <a:endParaRPr lang="en-US" dirty="0"/>
          </a:p>
        </p:txBody>
      </p:sp>
    </p:spTree>
    <p:extLst>
      <p:ext uri="{BB962C8B-B14F-4D97-AF65-F5344CB8AC3E}">
        <p14:creationId xmlns:p14="http://schemas.microsoft.com/office/powerpoint/2010/main" val="3364121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8CCFB-1145-8FBA-2EBA-2AD68FC362B7}"/>
              </a:ext>
            </a:extLst>
          </p:cNvPr>
          <p:cNvSpPr>
            <a:spLocks noGrp="1"/>
          </p:cNvSpPr>
          <p:nvPr>
            <p:ph type="title"/>
          </p:nvPr>
        </p:nvSpPr>
        <p:spPr/>
        <p:txBody>
          <a:bodyPr>
            <a:normAutofit fontScale="90000"/>
          </a:bodyPr>
          <a:lstStyle/>
          <a:p>
            <a:r>
              <a:rPr lang="en-US" dirty="0"/>
              <a:t>How do I request a final?</a:t>
            </a:r>
          </a:p>
        </p:txBody>
      </p:sp>
      <p:sp>
        <p:nvSpPr>
          <p:cNvPr id="3" name="Text Placeholder 2">
            <a:extLst>
              <a:ext uri="{FF2B5EF4-FFF2-40B4-BE49-F238E27FC236}">
                <a16:creationId xmlns:a16="http://schemas.microsoft.com/office/drawing/2014/main" id="{4D5B5E71-E73F-F317-BCEE-1118C4864213}"/>
              </a:ext>
            </a:extLst>
          </p:cNvPr>
          <p:cNvSpPr>
            <a:spLocks noGrp="1"/>
          </p:cNvSpPr>
          <p:nvPr>
            <p:ph type="body" sz="quarter" idx="12"/>
          </p:nvPr>
        </p:nvSpPr>
        <p:spPr/>
        <p:txBody>
          <a:bodyPr>
            <a:normAutofit/>
          </a:bodyPr>
          <a:lstStyle/>
          <a:p>
            <a:pPr marL="0" indent="0">
              <a:buNone/>
            </a:pPr>
            <a:endParaRPr lang="en-US" sz="1600" dirty="0"/>
          </a:p>
          <a:p>
            <a:pPr marL="0" indent="0">
              <a:buNone/>
            </a:pPr>
            <a:endParaRPr lang="en-US" sz="1600" dirty="0"/>
          </a:p>
          <a:p>
            <a:pPr marL="0" indent="0">
              <a:buNone/>
            </a:pPr>
            <a:endParaRPr lang="en-US" sz="1600" dirty="0"/>
          </a:p>
          <a:p>
            <a:pPr marL="0" indent="0">
              <a:buNone/>
            </a:pPr>
            <a:endParaRPr lang="en-US" dirty="0"/>
          </a:p>
          <a:p>
            <a:endParaRPr lang="en-US" dirty="0"/>
          </a:p>
        </p:txBody>
      </p:sp>
      <p:sp>
        <p:nvSpPr>
          <p:cNvPr id="4" name="Content Placeholder 3">
            <a:extLst>
              <a:ext uri="{FF2B5EF4-FFF2-40B4-BE49-F238E27FC236}">
                <a16:creationId xmlns:a16="http://schemas.microsoft.com/office/drawing/2014/main" id="{E1A7E55B-718A-DB7D-7FF0-F653B0675AC3}"/>
              </a:ext>
            </a:extLst>
          </p:cNvPr>
          <p:cNvSpPr>
            <a:spLocks noGrp="1"/>
          </p:cNvSpPr>
          <p:nvPr>
            <p:ph sz="half" idx="4294967295"/>
          </p:nvPr>
        </p:nvSpPr>
        <p:spPr>
          <a:xfrm>
            <a:off x="571500" y="1825625"/>
            <a:ext cx="10426700" cy="3858738"/>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12529"/>
                </a:solidFill>
                <a:effectLst/>
                <a:uLnTx/>
                <a:uFillTx/>
                <a:latin typeface="Roboto" panose="02000000000000000000" pitchFamily="2" charset="0"/>
                <a:ea typeface="+mn-ea"/>
                <a:cs typeface="+mn-cs"/>
              </a:rPr>
              <a:t>If you have a multi-component class, the final should be on the primary component, which is most likely your lecture. For the other components, you should list "Not Specified“.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12529"/>
                </a:solidFill>
                <a:effectLst/>
                <a:uLnTx/>
                <a:uFillTx/>
                <a:latin typeface="Roboto" panose="02000000000000000000" pitchFamily="2" charset="0"/>
                <a:ea typeface="+mn-ea"/>
                <a:cs typeface="+mn-cs"/>
              </a:rPr>
              <a:t>Never place your final exam on a component that has a class association of 9999</a:t>
            </a:r>
          </a:p>
          <a:p>
            <a:pPr marL="0" indent="0">
              <a:buNone/>
            </a:pPr>
            <a:endParaRPr lang="en-US" dirty="0"/>
          </a:p>
        </p:txBody>
      </p:sp>
      <p:pic>
        <p:nvPicPr>
          <p:cNvPr id="5" name="Picture 4">
            <a:extLst>
              <a:ext uri="{FF2B5EF4-FFF2-40B4-BE49-F238E27FC236}">
                <a16:creationId xmlns:a16="http://schemas.microsoft.com/office/drawing/2014/main" id="{FFF0C0CE-7E17-1D94-B11A-C6849CF26147}"/>
              </a:ext>
            </a:extLst>
          </p:cNvPr>
          <p:cNvPicPr>
            <a:picLocks noChangeAspect="1"/>
          </p:cNvPicPr>
          <p:nvPr/>
        </p:nvPicPr>
        <p:blipFill>
          <a:blip r:embed="rId2"/>
          <a:stretch>
            <a:fillRect/>
          </a:stretch>
        </p:blipFill>
        <p:spPr>
          <a:xfrm>
            <a:off x="1952040" y="3549285"/>
            <a:ext cx="8287920" cy="1781540"/>
          </a:xfrm>
          <a:prstGeom prst="rect">
            <a:avLst/>
          </a:prstGeom>
        </p:spPr>
      </p:pic>
    </p:spTree>
    <p:extLst>
      <p:ext uri="{BB962C8B-B14F-4D97-AF65-F5344CB8AC3E}">
        <p14:creationId xmlns:p14="http://schemas.microsoft.com/office/powerpoint/2010/main" val="962537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6277B-C015-1CF8-E1C6-F2A2ABE4482C}"/>
              </a:ext>
            </a:extLst>
          </p:cNvPr>
          <p:cNvSpPr>
            <a:spLocks noGrp="1"/>
          </p:cNvSpPr>
          <p:nvPr>
            <p:ph type="title"/>
          </p:nvPr>
        </p:nvSpPr>
        <p:spPr/>
        <p:txBody>
          <a:bodyPr>
            <a:normAutofit fontScale="90000"/>
          </a:bodyPr>
          <a:lstStyle/>
          <a:p>
            <a:r>
              <a:rPr lang="en-US" dirty="0"/>
              <a:t>Types of Finals</a:t>
            </a:r>
          </a:p>
        </p:txBody>
      </p:sp>
      <p:sp>
        <p:nvSpPr>
          <p:cNvPr id="3" name="Text Placeholder 2">
            <a:extLst>
              <a:ext uri="{FF2B5EF4-FFF2-40B4-BE49-F238E27FC236}">
                <a16:creationId xmlns:a16="http://schemas.microsoft.com/office/drawing/2014/main" id="{3A4983E3-2C79-235B-A1F5-7F13FDED5EB7}"/>
              </a:ext>
            </a:extLst>
          </p:cNvPr>
          <p:cNvSpPr>
            <a:spLocks noGrp="1"/>
          </p:cNvSpPr>
          <p:nvPr>
            <p:ph type="body" sz="quarter" idx="12"/>
          </p:nvPr>
        </p:nvSpPr>
        <p:spPr>
          <a:xfrm>
            <a:off x="838200" y="1527174"/>
            <a:ext cx="10515600" cy="4543645"/>
          </a:xfrm>
        </p:spPr>
        <p:txBody>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sz="1600" b="1" dirty="0">
                <a:solidFill>
                  <a:srgbClr val="212529"/>
                </a:solidFill>
                <a:effectLst/>
                <a:latin typeface="Roboto" panose="02000000000000000000" pitchFamily="2" charset="0"/>
                <a:ea typeface="Times New Roman" panose="02020603050405020304" pitchFamily="18" charset="0"/>
                <a:cs typeface="Calibri" panose="020F0502020204030204" pitchFamily="34" charset="0"/>
              </a:rPr>
              <a:t>ITEC:</a:t>
            </a:r>
            <a:r>
              <a:rPr lang="en-US" sz="1600" dirty="0">
                <a:solidFill>
                  <a:srgbClr val="212529"/>
                </a:solidFill>
                <a:effectLst/>
                <a:latin typeface="Roboto" panose="02000000000000000000" pitchFamily="2" charset="0"/>
                <a:ea typeface="Times New Roman" panose="02020603050405020304" pitchFamily="18" charset="0"/>
              </a:rPr>
              <a:t> This means you are requesting a final and you want it in an ITEC room.</a:t>
            </a:r>
            <a:endParaRPr lang="en-US" sz="1600" dirty="0">
              <a:solidFill>
                <a:srgbClr val="212529"/>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b="1" dirty="0">
                <a:solidFill>
                  <a:srgbClr val="212529"/>
                </a:solidFill>
                <a:effectLst/>
                <a:latin typeface="Roboto" panose="02000000000000000000" pitchFamily="2" charset="0"/>
                <a:ea typeface="Times New Roman" panose="02020603050405020304" pitchFamily="18" charset="0"/>
                <a:cs typeface="Calibri" panose="020F0502020204030204" pitchFamily="34" charset="0"/>
              </a:rPr>
              <a:t>No:</a:t>
            </a:r>
            <a:r>
              <a:rPr lang="en-US" sz="1600" dirty="0">
                <a:solidFill>
                  <a:srgbClr val="212529"/>
                </a:solidFill>
                <a:effectLst/>
                <a:latin typeface="Roboto" panose="02000000000000000000" pitchFamily="2" charset="0"/>
                <a:ea typeface="Times New Roman" panose="02020603050405020304" pitchFamily="18" charset="0"/>
              </a:rPr>
              <a:t> This means you are not going to offer a final during finals week.</a:t>
            </a:r>
            <a:endParaRPr lang="en-US" sz="1600" dirty="0">
              <a:solidFill>
                <a:srgbClr val="212529"/>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b="1" dirty="0">
                <a:solidFill>
                  <a:srgbClr val="212529"/>
                </a:solidFill>
                <a:effectLst/>
                <a:latin typeface="Roboto" panose="02000000000000000000" pitchFamily="2" charset="0"/>
                <a:ea typeface="Times New Roman" panose="02020603050405020304" pitchFamily="18" charset="0"/>
                <a:cs typeface="Calibri" panose="020F0502020204030204" pitchFamily="34" charset="0"/>
              </a:rPr>
              <a:t>Remote Asynchronous:</a:t>
            </a:r>
            <a:r>
              <a:rPr lang="en-US" sz="1600" dirty="0">
                <a:solidFill>
                  <a:srgbClr val="212529"/>
                </a:solidFill>
                <a:effectLst/>
                <a:latin typeface="Roboto" panose="02000000000000000000" pitchFamily="2" charset="0"/>
                <a:ea typeface="Times New Roman" panose="02020603050405020304" pitchFamily="18" charset="0"/>
              </a:rPr>
              <a:t> Exams will be scheduled online on a specific day by the Office of the University Registrar and delivered using whatever platform the instructor finds appropriate, these exams will be open for 24 hours (12:00 a.m. - 11:59 p.m.).</a:t>
            </a:r>
            <a:endParaRPr lang="en-US" sz="1600" dirty="0">
              <a:solidFill>
                <a:srgbClr val="212529"/>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b="1" dirty="0">
                <a:solidFill>
                  <a:srgbClr val="212529"/>
                </a:solidFill>
                <a:effectLst/>
                <a:latin typeface="Roboto" panose="02000000000000000000" pitchFamily="2" charset="0"/>
                <a:ea typeface="Times New Roman" panose="02020603050405020304" pitchFamily="18" charset="0"/>
                <a:cs typeface="Calibri" panose="020F0502020204030204" pitchFamily="34" charset="0"/>
              </a:rPr>
              <a:t>Remote Synchronous:</a:t>
            </a:r>
            <a:r>
              <a:rPr lang="en-US" sz="1600" dirty="0">
                <a:solidFill>
                  <a:srgbClr val="212529"/>
                </a:solidFill>
                <a:effectLst/>
                <a:latin typeface="Roboto" panose="02000000000000000000" pitchFamily="2" charset="0"/>
                <a:ea typeface="Times New Roman" panose="02020603050405020304" pitchFamily="18" charset="0"/>
              </a:rPr>
              <a:t> Exams will be scheduled online at a specific day and time by the Office of the University Registrar and delivered using a platform the instructor finds appropriate.</a:t>
            </a:r>
            <a:endParaRPr lang="en-US" sz="1600" dirty="0">
              <a:solidFill>
                <a:srgbClr val="212529"/>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b="1" dirty="0">
                <a:solidFill>
                  <a:srgbClr val="212529"/>
                </a:solidFill>
                <a:effectLst/>
                <a:latin typeface="Roboto" panose="02000000000000000000" pitchFamily="2" charset="0"/>
                <a:ea typeface="Times New Roman" panose="02020603050405020304" pitchFamily="18" charset="0"/>
                <a:cs typeface="Calibri" panose="020F0502020204030204" pitchFamily="34" charset="0"/>
              </a:rPr>
              <a:t>STEC:</a:t>
            </a:r>
            <a:r>
              <a:rPr lang="en-US" sz="1600" dirty="0">
                <a:solidFill>
                  <a:srgbClr val="212529"/>
                </a:solidFill>
                <a:effectLst/>
                <a:latin typeface="Roboto" panose="02000000000000000000" pitchFamily="2" charset="0"/>
                <a:ea typeface="Times New Roman" panose="02020603050405020304" pitchFamily="18" charset="0"/>
              </a:rPr>
              <a:t> This means you are requesting a final and you want it in an STEC room (not the same as eTesting and is not a secured browser).</a:t>
            </a:r>
            <a:endParaRPr lang="en-US" sz="1600" dirty="0">
              <a:solidFill>
                <a:srgbClr val="212529"/>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b="1" dirty="0">
                <a:solidFill>
                  <a:srgbClr val="212529"/>
                </a:solidFill>
                <a:effectLst/>
                <a:latin typeface="Roboto" panose="02000000000000000000" pitchFamily="2" charset="0"/>
                <a:ea typeface="Times New Roman" panose="02020603050405020304" pitchFamily="18" charset="0"/>
                <a:cs typeface="Calibri" panose="020F0502020204030204" pitchFamily="34" charset="0"/>
              </a:rPr>
              <a:t>VTEC:</a:t>
            </a:r>
            <a:r>
              <a:rPr lang="en-US" sz="1600" dirty="0">
                <a:solidFill>
                  <a:srgbClr val="212529"/>
                </a:solidFill>
                <a:effectLst/>
                <a:latin typeface="Roboto" panose="02000000000000000000" pitchFamily="2" charset="0"/>
                <a:ea typeface="Times New Roman" panose="02020603050405020304" pitchFamily="18" charset="0"/>
              </a:rPr>
              <a:t> This means you are requesting a final and you want it in a VTEC room.</a:t>
            </a:r>
            <a:endParaRPr lang="en-US" sz="1600" dirty="0">
              <a:solidFill>
                <a:srgbClr val="212529"/>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b="1" dirty="0">
                <a:solidFill>
                  <a:srgbClr val="212529"/>
                </a:solidFill>
                <a:effectLst/>
                <a:latin typeface="Roboto" panose="02000000000000000000" pitchFamily="2" charset="0"/>
                <a:ea typeface="Times New Roman" panose="02020603050405020304" pitchFamily="18" charset="0"/>
                <a:cs typeface="Calibri" panose="020F0502020204030204" pitchFamily="34" charset="0"/>
              </a:rPr>
              <a:t>Yes:</a:t>
            </a:r>
            <a:r>
              <a:rPr lang="en-US" sz="1600" dirty="0">
                <a:solidFill>
                  <a:srgbClr val="212529"/>
                </a:solidFill>
                <a:effectLst/>
                <a:latin typeface="Roboto" panose="02000000000000000000" pitchFamily="2" charset="0"/>
                <a:ea typeface="Times New Roman" panose="02020603050405020304" pitchFamily="18" charset="0"/>
              </a:rPr>
              <a:t> This means you want a final and you do not have a room type preference. (We would prefer you to select ITEC if you want a standard classroom so we do not place you in a STEC)</a:t>
            </a:r>
            <a:endParaRPr lang="en-US" sz="1600" dirty="0">
              <a:solidFill>
                <a:srgbClr val="212529"/>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b="1" dirty="0">
                <a:solidFill>
                  <a:schemeClr val="tx1"/>
                </a:solidFill>
                <a:latin typeface="Roboto" panose="02000000000000000000" pitchFamily="2" charset="0"/>
                <a:ea typeface="Times New Roman" panose="02020603050405020304" pitchFamily="18" charset="0"/>
              </a:rPr>
              <a:t>eT</a:t>
            </a:r>
            <a:r>
              <a:rPr lang="en-US" sz="1600" b="1" dirty="0">
                <a:solidFill>
                  <a:schemeClr val="tx1"/>
                </a:solidFill>
                <a:effectLst/>
                <a:latin typeface="Roboto" panose="02000000000000000000" pitchFamily="2" charset="0"/>
                <a:ea typeface="Times New Roman" panose="02020603050405020304" pitchFamily="18" charset="0"/>
              </a:rPr>
              <a:t>esting: </a:t>
            </a:r>
            <a:r>
              <a:rPr lang="en-US" sz="1600" dirty="0">
                <a:solidFill>
                  <a:srgbClr val="212529"/>
                </a:solidFill>
                <a:effectLst/>
                <a:latin typeface="Roboto" panose="02000000000000000000" pitchFamily="2" charset="0"/>
                <a:ea typeface="Times New Roman" panose="02020603050405020304" pitchFamily="18" charset="0"/>
              </a:rPr>
              <a:t>This means you are requesting an </a:t>
            </a:r>
            <a:r>
              <a:rPr lang="en-US" sz="1600" dirty="0">
                <a:solidFill>
                  <a:srgbClr val="212529"/>
                </a:solidFill>
                <a:latin typeface="Roboto" panose="02000000000000000000" pitchFamily="2" charset="0"/>
                <a:ea typeface="Times New Roman" panose="02020603050405020304" pitchFamily="18" charset="0"/>
              </a:rPr>
              <a:t>eT</a:t>
            </a:r>
            <a:r>
              <a:rPr lang="en-US" sz="1600" dirty="0">
                <a:solidFill>
                  <a:srgbClr val="212529"/>
                </a:solidFill>
                <a:effectLst/>
                <a:latin typeface="Roboto" panose="02000000000000000000" pitchFamily="2" charset="0"/>
                <a:ea typeface="Times New Roman" panose="02020603050405020304" pitchFamily="18" charset="0"/>
              </a:rPr>
              <a:t>esting final. You must meet the following criteria to qualify for eTesting:</a:t>
            </a:r>
            <a:endParaRPr lang="en-US" sz="1600" dirty="0">
              <a:solidFill>
                <a:srgbClr val="212529"/>
              </a:solidFill>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mj-lt"/>
              <a:buAutoNum type="arabicPeriod"/>
              <a:tabLst>
                <a:tab pos="914400" algn="l"/>
              </a:tabLst>
            </a:pPr>
            <a:r>
              <a:rPr lang="en-US" sz="1600" dirty="0">
                <a:solidFill>
                  <a:srgbClr val="212529"/>
                </a:solidFill>
                <a:effectLst/>
                <a:latin typeface="Roboto" panose="02000000000000000000" pitchFamily="2" charset="0"/>
                <a:ea typeface="Times New Roman" panose="02020603050405020304" pitchFamily="18" charset="0"/>
              </a:rPr>
              <a:t>Courses that had previous exams held in the eTesting lab (107 Pollock) that semester</a:t>
            </a:r>
            <a:endParaRPr lang="en-US" sz="1600" dirty="0">
              <a:solidFill>
                <a:srgbClr val="212529"/>
              </a:solidFill>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mj-lt"/>
              <a:buAutoNum type="arabicPeriod"/>
              <a:tabLst>
                <a:tab pos="914400" algn="l"/>
              </a:tabLst>
            </a:pPr>
            <a:r>
              <a:rPr lang="en-US" sz="1600" dirty="0">
                <a:solidFill>
                  <a:srgbClr val="212529"/>
                </a:solidFill>
                <a:effectLst/>
                <a:latin typeface="Roboto" panose="02000000000000000000" pitchFamily="2" charset="0"/>
                <a:ea typeface="Times New Roman" panose="02020603050405020304" pitchFamily="18" charset="0"/>
              </a:rPr>
              <a:t>Course enrollment size (normally above 600) -- to maximize the space, smaller enrollment courses are used to fill gaps around larger classes. If you have a smaller class, they may be placed in eTesting Overflow rooms.</a:t>
            </a:r>
          </a:p>
          <a:p>
            <a:pPr marL="457200" marR="0" lvl="1" indent="0">
              <a:spcBef>
                <a:spcPts val="0"/>
              </a:spcBef>
              <a:spcAft>
                <a:spcPts val="0"/>
              </a:spcAft>
              <a:buNone/>
              <a:tabLst>
                <a:tab pos="914400" algn="l"/>
              </a:tabLst>
            </a:pPr>
            <a:endParaRPr lang="en-US" sz="1600" dirty="0">
              <a:solidFill>
                <a:srgbClr val="212529"/>
              </a:solidFill>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41912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83FE3-66BD-ADE9-316B-FFFC63C0405F}"/>
              </a:ext>
            </a:extLst>
          </p:cNvPr>
          <p:cNvSpPr>
            <a:spLocks noGrp="1"/>
          </p:cNvSpPr>
          <p:nvPr>
            <p:ph type="title"/>
          </p:nvPr>
        </p:nvSpPr>
        <p:spPr/>
        <p:txBody>
          <a:bodyPr>
            <a:normAutofit fontScale="90000"/>
          </a:bodyPr>
          <a:lstStyle/>
          <a:p>
            <a:r>
              <a:rPr lang="en-US" dirty="0"/>
              <a:t>Optional Selections for finals</a:t>
            </a:r>
          </a:p>
        </p:txBody>
      </p:sp>
      <p:sp>
        <p:nvSpPr>
          <p:cNvPr id="3" name="Text Placeholder 2">
            <a:extLst>
              <a:ext uri="{FF2B5EF4-FFF2-40B4-BE49-F238E27FC236}">
                <a16:creationId xmlns:a16="http://schemas.microsoft.com/office/drawing/2014/main" id="{45768968-2892-C2BB-FC2A-D727A8893D10}"/>
              </a:ext>
            </a:extLst>
          </p:cNvPr>
          <p:cNvSpPr>
            <a:spLocks noGrp="1"/>
          </p:cNvSpPr>
          <p:nvPr>
            <p:ph type="body" sz="quarter" idx="12"/>
          </p:nvPr>
        </p:nvSpPr>
        <p:spPr/>
        <p:txBody>
          <a:bodyPr>
            <a:normAutofit/>
          </a:bodyPr>
          <a:lstStyle/>
          <a:p>
            <a:pPr marL="0" indent="0">
              <a:buNone/>
            </a:pPr>
            <a:r>
              <a:rPr lang="en-US" sz="1800" b="1" dirty="0"/>
              <a:t>Alternate Seating</a:t>
            </a:r>
          </a:p>
          <a:p>
            <a:pPr marL="0" indent="0">
              <a:buNone/>
            </a:pPr>
            <a:r>
              <a:rPr lang="en-US" sz="1800" dirty="0"/>
              <a:t>The area that says "Exam Seat Spacing" is where you can request alternate seating. This defaults to one, which means there is one seat for every student. If you want alternate seating, you would change this to two which means there are two seats for every student. </a:t>
            </a:r>
            <a:r>
              <a:rPr lang="en-US" sz="1800" dirty="0" err="1"/>
              <a:t>LionPATH</a:t>
            </a:r>
            <a:r>
              <a:rPr lang="en-US" sz="1800" dirty="0"/>
              <a:t> will not recognize anything above two for alternate seating.</a:t>
            </a:r>
          </a:p>
          <a:p>
            <a:pPr marL="0" indent="0">
              <a:buNone/>
            </a:pPr>
            <a:r>
              <a:rPr lang="en-US" sz="1800" dirty="0"/>
              <a:t>Do NOT request alternative seating if you are requesting an STEC or </a:t>
            </a:r>
            <a:r>
              <a:rPr lang="en-US" sz="1800" dirty="0" err="1"/>
              <a:t>eTesting</a:t>
            </a:r>
            <a:r>
              <a:rPr lang="en-US" sz="1800" dirty="0"/>
              <a:t> Final exam option.</a:t>
            </a:r>
          </a:p>
          <a:p>
            <a:pPr marL="0" indent="0">
              <a:buNone/>
            </a:pPr>
            <a:endParaRPr lang="en-US" sz="1400" dirty="0"/>
          </a:p>
        </p:txBody>
      </p:sp>
      <p:pic>
        <p:nvPicPr>
          <p:cNvPr id="5" name="Picture 4">
            <a:extLst>
              <a:ext uri="{FF2B5EF4-FFF2-40B4-BE49-F238E27FC236}">
                <a16:creationId xmlns:a16="http://schemas.microsoft.com/office/drawing/2014/main" id="{1D4009D6-48A5-9332-0A51-2DAF069AF3D9}"/>
              </a:ext>
            </a:extLst>
          </p:cNvPr>
          <p:cNvPicPr>
            <a:picLocks noChangeAspect="1"/>
          </p:cNvPicPr>
          <p:nvPr/>
        </p:nvPicPr>
        <p:blipFill>
          <a:blip r:embed="rId2"/>
          <a:stretch>
            <a:fillRect/>
          </a:stretch>
        </p:blipFill>
        <p:spPr>
          <a:xfrm>
            <a:off x="1479213" y="3339238"/>
            <a:ext cx="9233573" cy="1798048"/>
          </a:xfrm>
          <a:prstGeom prst="rect">
            <a:avLst/>
          </a:prstGeom>
        </p:spPr>
      </p:pic>
    </p:spTree>
    <p:extLst>
      <p:ext uri="{BB962C8B-B14F-4D97-AF65-F5344CB8AC3E}">
        <p14:creationId xmlns:p14="http://schemas.microsoft.com/office/powerpoint/2010/main" val="1762654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04545-15D0-F698-5B7E-89EA3A20BAA3}"/>
              </a:ext>
            </a:extLst>
          </p:cNvPr>
          <p:cNvSpPr>
            <a:spLocks noGrp="1"/>
          </p:cNvSpPr>
          <p:nvPr>
            <p:ph type="title"/>
          </p:nvPr>
        </p:nvSpPr>
        <p:spPr/>
        <p:txBody>
          <a:bodyPr>
            <a:normAutofit fontScale="90000"/>
          </a:bodyPr>
          <a:lstStyle/>
          <a:p>
            <a:r>
              <a:rPr lang="en-US" dirty="0"/>
              <a:t>Optional Selections for finals (cont.)</a:t>
            </a:r>
          </a:p>
        </p:txBody>
      </p:sp>
      <p:sp>
        <p:nvSpPr>
          <p:cNvPr id="3" name="Text Placeholder 2">
            <a:extLst>
              <a:ext uri="{FF2B5EF4-FFF2-40B4-BE49-F238E27FC236}">
                <a16:creationId xmlns:a16="http://schemas.microsoft.com/office/drawing/2014/main" id="{313585C2-34D9-C17E-3CBA-E7EEBD62A8C2}"/>
              </a:ext>
            </a:extLst>
          </p:cNvPr>
          <p:cNvSpPr>
            <a:spLocks noGrp="1"/>
          </p:cNvSpPr>
          <p:nvPr>
            <p:ph type="body" sz="quarter" idx="12"/>
          </p:nvPr>
        </p:nvSpPr>
        <p:spPr>
          <a:xfrm>
            <a:off x="311285" y="1527175"/>
            <a:ext cx="11042515" cy="4157188"/>
          </a:xfrm>
        </p:spPr>
        <p:txBody>
          <a:bodyPr>
            <a:normAutofit/>
          </a:bodyPr>
          <a:lstStyle/>
          <a:p>
            <a:pPr marL="0" indent="0">
              <a:buNone/>
            </a:pPr>
            <a:r>
              <a:rPr lang="en-US" sz="1400" dirty="0"/>
              <a:t>Grouping sections</a:t>
            </a:r>
          </a:p>
          <a:p>
            <a:pPr marL="0" indent="0">
              <a:buNone/>
            </a:pPr>
            <a:r>
              <a:rPr lang="en-US" sz="1200" dirty="0"/>
              <a:t>What classes would you need to group?</a:t>
            </a:r>
          </a:p>
          <a:p>
            <a:pPr marL="342900" indent="-342900">
              <a:buAutoNum type="arabicPeriod"/>
            </a:pPr>
            <a:r>
              <a:rPr lang="en-US" sz="1200" dirty="0"/>
              <a:t>If you have an instructor teaching multiple sections of the same class and they only want to deliver ONE final.</a:t>
            </a:r>
          </a:p>
          <a:p>
            <a:pPr marL="342900" indent="-342900">
              <a:buAutoNum type="arabicPeriod"/>
            </a:pPr>
            <a:r>
              <a:rPr lang="en-US" sz="1200" dirty="0"/>
              <a:t>If you have a </a:t>
            </a:r>
            <a:r>
              <a:rPr lang="en-US" sz="1200" dirty="0" err="1"/>
              <a:t>crosslisted</a:t>
            </a:r>
            <a:r>
              <a:rPr lang="en-US" sz="1200" dirty="0"/>
              <a:t> course (combined section) with another department.</a:t>
            </a:r>
          </a:p>
          <a:p>
            <a:pPr marL="0" indent="0">
              <a:buNone/>
            </a:pPr>
            <a:r>
              <a:rPr lang="en-US" sz="1200" dirty="0"/>
              <a:t>Make sure that both subjects have the same final exam designation (No, ITEC, STEC, VTEC, Yes, eTesting)</a:t>
            </a:r>
          </a:p>
          <a:p>
            <a:pPr marL="0" indent="0">
              <a:buNone/>
            </a:pPr>
            <a:r>
              <a:rPr lang="en-US" sz="1200" dirty="0"/>
              <a:t>Make sure both subjects have the same exam seat spacing.</a:t>
            </a:r>
          </a:p>
          <a:p>
            <a:pPr marL="0" indent="0">
              <a:buNone/>
            </a:pPr>
            <a:endParaRPr lang="en-US" sz="1400" dirty="0"/>
          </a:p>
        </p:txBody>
      </p:sp>
      <p:pic>
        <p:nvPicPr>
          <p:cNvPr id="11" name="Picture 10">
            <a:extLst>
              <a:ext uri="{FF2B5EF4-FFF2-40B4-BE49-F238E27FC236}">
                <a16:creationId xmlns:a16="http://schemas.microsoft.com/office/drawing/2014/main" id="{E7DECB59-BEFF-2A12-8813-5A0113BEDD45}"/>
              </a:ext>
            </a:extLst>
          </p:cNvPr>
          <p:cNvPicPr>
            <a:picLocks noChangeAspect="1"/>
          </p:cNvPicPr>
          <p:nvPr/>
        </p:nvPicPr>
        <p:blipFill>
          <a:blip r:embed="rId2"/>
          <a:stretch>
            <a:fillRect/>
          </a:stretch>
        </p:blipFill>
        <p:spPr>
          <a:xfrm>
            <a:off x="5972075" y="3344053"/>
            <a:ext cx="5381725" cy="2340310"/>
          </a:xfrm>
          <a:prstGeom prst="rect">
            <a:avLst/>
          </a:prstGeom>
        </p:spPr>
      </p:pic>
      <p:pic>
        <p:nvPicPr>
          <p:cNvPr id="13" name="Picture 12">
            <a:extLst>
              <a:ext uri="{FF2B5EF4-FFF2-40B4-BE49-F238E27FC236}">
                <a16:creationId xmlns:a16="http://schemas.microsoft.com/office/drawing/2014/main" id="{4E9911BC-FAAA-3BAB-F594-E27DA2E7080D}"/>
              </a:ext>
            </a:extLst>
          </p:cNvPr>
          <p:cNvPicPr>
            <a:picLocks noChangeAspect="1"/>
          </p:cNvPicPr>
          <p:nvPr/>
        </p:nvPicPr>
        <p:blipFill>
          <a:blip r:embed="rId3"/>
          <a:stretch>
            <a:fillRect/>
          </a:stretch>
        </p:blipFill>
        <p:spPr>
          <a:xfrm>
            <a:off x="379379" y="3418638"/>
            <a:ext cx="5592696" cy="2144031"/>
          </a:xfrm>
          <a:prstGeom prst="rect">
            <a:avLst/>
          </a:prstGeom>
        </p:spPr>
      </p:pic>
    </p:spTree>
    <p:extLst>
      <p:ext uri="{BB962C8B-B14F-4D97-AF65-F5344CB8AC3E}">
        <p14:creationId xmlns:p14="http://schemas.microsoft.com/office/powerpoint/2010/main" val="39907915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5C10DE0A2FE924FA02DACDAE4012A21" ma:contentTypeVersion="3" ma:contentTypeDescription="Create a new document." ma:contentTypeScope="" ma:versionID="0802a21bf9dab048b8b44c4c39df16ce">
  <xsd:schema xmlns:xsd="http://www.w3.org/2001/XMLSchema" xmlns:xs="http://www.w3.org/2001/XMLSchema" xmlns:p="http://schemas.microsoft.com/office/2006/metadata/properties" xmlns:ns2="92526796-a3f7-44bf-9ed1-72515392d2a3" targetNamespace="http://schemas.microsoft.com/office/2006/metadata/properties" ma:root="true" ma:fieldsID="c5d71f68a86f3d70958880bcd8a60a4f" ns2:_="">
    <xsd:import namespace="92526796-a3f7-44bf-9ed1-72515392d2a3"/>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526796-a3f7-44bf-9ed1-72515392d2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EDBA24-C189-423D-84C1-59F4884EF8A8}">
  <ds:schemaRefs>
    <ds:schemaRef ds:uri="http://schemas.microsoft.com/sharepoint/v3/contenttype/forms"/>
  </ds:schemaRefs>
</ds:datastoreItem>
</file>

<file path=customXml/itemProps2.xml><?xml version="1.0" encoding="utf-8"?>
<ds:datastoreItem xmlns:ds="http://schemas.openxmlformats.org/officeDocument/2006/customXml" ds:itemID="{AEC40AF2-678C-4C8C-B549-592D9C4C695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7C100A5-520B-4F8E-84AD-969F953547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526796-a3f7-44bf-9ed1-72515392d2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cf48d45-3ddb-4389-a9c1-c115526eb52e}" enabled="0" method="" siteId="{7cf48d45-3ddb-4389-a9c1-c115526eb52e}" removed="1"/>
</clbl:labelList>
</file>

<file path=docProps/app.xml><?xml version="1.0" encoding="utf-8"?>
<Properties xmlns="http://schemas.openxmlformats.org/officeDocument/2006/extended-properties" xmlns:vt="http://schemas.openxmlformats.org/officeDocument/2006/docPropsVTypes">
  <Template>Office Theme</Template>
  <TotalTime>1254</TotalTime>
  <Words>2949</Words>
  <Application>Microsoft Office PowerPoint</Application>
  <PresentationFormat>Widescreen</PresentationFormat>
  <Paragraphs>184</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Open Sans</vt:lpstr>
      <vt:lpstr>Roboto</vt:lpstr>
      <vt:lpstr>Segoe UI</vt:lpstr>
      <vt:lpstr>Symbol</vt:lpstr>
      <vt:lpstr>Office Theme</vt:lpstr>
      <vt:lpstr>Final Exams</vt:lpstr>
      <vt:lpstr>Agenda</vt:lpstr>
      <vt:lpstr>Final Exams</vt:lpstr>
      <vt:lpstr>Final Exams</vt:lpstr>
      <vt:lpstr>When can I request a final? </vt:lpstr>
      <vt:lpstr>How do I request a final?</vt:lpstr>
      <vt:lpstr>Types of Finals</vt:lpstr>
      <vt:lpstr>Optional Selections for finals</vt:lpstr>
      <vt:lpstr>Optional Selections for finals (cont.)</vt:lpstr>
      <vt:lpstr>Cross listed or Combined sections</vt:lpstr>
      <vt:lpstr>Etesting</vt:lpstr>
      <vt:lpstr>Overflow eTesting STEC rooms</vt:lpstr>
      <vt:lpstr>Overflow eTesting STEC rooms</vt:lpstr>
      <vt:lpstr>Query Check</vt:lpstr>
      <vt:lpstr>Query Check (cont.)</vt:lpstr>
      <vt:lpstr>How Registrar schedules finals</vt:lpstr>
      <vt:lpstr>Infosilem</vt:lpstr>
      <vt:lpstr>Conflict Exams</vt:lpstr>
      <vt:lpstr>Conflict Exams</vt:lpstr>
      <vt:lpstr>Conflict Exam</vt:lpstr>
      <vt:lpstr>PowerPoint Presentation</vt:lpstr>
      <vt:lpstr>I missed the deadline to request, what do I do?</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Gruneberg, Cortney</cp:lastModifiedBy>
  <cp:revision>19</cp:revision>
  <dcterms:created xsi:type="dcterms:W3CDTF">2018-03-02T16:11:06Z</dcterms:created>
  <dcterms:modified xsi:type="dcterms:W3CDTF">2023-01-05T14:20:11Z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0x01010045C10DE0A2FE924FA02DACDAE4012A21</vt:lpwstr>
  </property>
</Properties>
</file>