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95" r:id="rId6"/>
    <p:sldId id="294" r:id="rId7"/>
    <p:sldId id="304" r:id="rId8"/>
    <p:sldId id="275" r:id="rId9"/>
    <p:sldId id="261" r:id="rId10"/>
    <p:sldId id="305" r:id="rId11"/>
    <p:sldId id="262" r:id="rId12"/>
    <p:sldId id="306" r:id="rId13"/>
    <p:sldId id="307" r:id="rId14"/>
    <p:sldId id="308" r:id="rId15"/>
    <p:sldId id="309" r:id="rId16"/>
    <p:sldId id="334" r:id="rId17"/>
    <p:sldId id="323" r:id="rId18"/>
    <p:sldId id="324" r:id="rId19"/>
    <p:sldId id="325" r:id="rId20"/>
    <p:sldId id="326" r:id="rId21"/>
    <p:sldId id="292" r:id="rId22"/>
    <p:sldId id="288" r:id="rId23"/>
    <p:sldId id="289" r:id="rId24"/>
    <p:sldId id="287" r:id="rId25"/>
    <p:sldId id="290" r:id="rId26"/>
    <p:sldId id="291" r:id="rId27"/>
    <p:sldId id="313" r:id="rId28"/>
    <p:sldId id="314" r:id="rId29"/>
    <p:sldId id="315" r:id="rId30"/>
    <p:sldId id="316" r:id="rId31"/>
    <p:sldId id="317" r:id="rId32"/>
    <p:sldId id="318" r:id="rId33"/>
    <p:sldId id="319" r:id="rId34"/>
    <p:sldId id="293" r:id="rId35"/>
    <p:sldId id="320" r:id="rId36"/>
    <p:sldId id="321" r:id="rId37"/>
    <p:sldId id="322" r:id="rId38"/>
    <p:sldId id="327" r:id="rId39"/>
    <p:sldId id="329" r:id="rId40"/>
    <p:sldId id="330" r:id="rId41"/>
    <p:sldId id="328" r:id="rId42"/>
    <p:sldId id="335" r:id="rId43"/>
    <p:sldId id="331" r:id="rId44"/>
    <p:sldId id="332" r:id="rId45"/>
    <p:sldId id="300" r:id="rId46"/>
    <p:sldId id="310" r:id="rId47"/>
    <p:sldId id="301" r:id="rId48"/>
    <p:sldId id="302" r:id="rId49"/>
    <p:sldId id="312" r:id="rId50"/>
    <p:sldId id="303" r:id="rId51"/>
    <p:sldId id="311" r:id="rId52"/>
    <p:sldId id="298" r:id="rId53"/>
    <p:sldId id="299" r:id="rId54"/>
    <p:sldId id="296" r:id="rId55"/>
    <p:sldId id="297" r:id="rId56"/>
    <p:sldId id="28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22C"/>
    <a:srgbClr val="F58014"/>
    <a:srgbClr val="599E2F"/>
    <a:srgbClr val="E08803"/>
    <a:srgbClr val="FF9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EB2A5-BA41-4D43-85F2-AC5F51653B98}" v="28" dt="2023-08-15T20:21:30.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7"/>
    <p:restoredTop sz="92949" autoAdjust="0"/>
  </p:normalViewPr>
  <p:slideViewPr>
    <p:cSldViewPr snapToGrid="0" snapToObjects="1">
      <p:cViewPr varScale="1">
        <p:scale>
          <a:sx n="81" d="100"/>
          <a:sy n="81" d="100"/>
        </p:scale>
        <p:origin x="108" y="600"/>
      </p:cViewPr>
      <p:guideLst>
        <p:guide orient="horz" pos="21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[SP24.xlsx]Sheet7!PivotTable6</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369562191"/>
        <c:axId val="369559311"/>
      </c:barChart>
      <c:catAx>
        <c:axId val="36956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559311"/>
        <c:crosses val="autoZero"/>
        <c:auto val="1"/>
        <c:lblAlgn val="ctr"/>
        <c:lblOffset val="100"/>
        <c:noMultiLvlLbl val="0"/>
      </c:catAx>
      <c:valAx>
        <c:axId val="369559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5621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[SP24.xlsx]Sheet1!PivotTable1</c:name>
    <c:fmtId val="3"/>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Sheet1!$A$2:$A$18</c:f>
              <c:strCache>
                <c:ptCount val="16"/>
                <c:pt idx="0">
                  <c:v>6 AM</c:v>
                </c:pt>
                <c:pt idx="1">
                  <c:v>7 AM</c:v>
                </c:pt>
                <c:pt idx="2">
                  <c:v>8 AM</c:v>
                </c:pt>
                <c:pt idx="3">
                  <c:v>9 AM</c:v>
                </c:pt>
                <c:pt idx="4">
                  <c:v>10 AM</c:v>
                </c:pt>
                <c:pt idx="5">
                  <c:v>11 AM</c:v>
                </c:pt>
                <c:pt idx="6">
                  <c:v>12 PM</c:v>
                </c:pt>
                <c:pt idx="7">
                  <c:v>1 PM</c:v>
                </c:pt>
                <c:pt idx="8">
                  <c:v>2 PM</c:v>
                </c:pt>
                <c:pt idx="9">
                  <c:v>3 PM</c:v>
                </c:pt>
                <c:pt idx="10">
                  <c:v>4 PM</c:v>
                </c:pt>
                <c:pt idx="11">
                  <c:v>5 PM</c:v>
                </c:pt>
                <c:pt idx="12">
                  <c:v>6 PM</c:v>
                </c:pt>
                <c:pt idx="13">
                  <c:v>7 PM</c:v>
                </c:pt>
                <c:pt idx="14">
                  <c:v>8 PM</c:v>
                </c:pt>
                <c:pt idx="15">
                  <c:v>10 PM</c:v>
                </c:pt>
              </c:strCache>
            </c:strRef>
          </c:cat>
          <c:val>
            <c:numRef>
              <c:f>Sheet1!$B$2:$B$18</c:f>
              <c:numCache>
                <c:formatCode>General</c:formatCode>
                <c:ptCount val="16"/>
                <c:pt idx="0">
                  <c:v>70</c:v>
                </c:pt>
                <c:pt idx="1">
                  <c:v>13</c:v>
                </c:pt>
                <c:pt idx="2">
                  <c:v>328</c:v>
                </c:pt>
                <c:pt idx="3">
                  <c:v>818</c:v>
                </c:pt>
                <c:pt idx="4">
                  <c:v>985</c:v>
                </c:pt>
                <c:pt idx="5">
                  <c:v>550</c:v>
                </c:pt>
                <c:pt idx="6">
                  <c:v>815</c:v>
                </c:pt>
                <c:pt idx="7">
                  <c:v>945</c:v>
                </c:pt>
                <c:pt idx="8">
                  <c:v>667</c:v>
                </c:pt>
                <c:pt idx="9">
                  <c:v>586</c:v>
                </c:pt>
                <c:pt idx="10">
                  <c:v>365</c:v>
                </c:pt>
                <c:pt idx="11">
                  <c:v>29</c:v>
                </c:pt>
                <c:pt idx="12">
                  <c:v>244</c:v>
                </c:pt>
                <c:pt idx="13">
                  <c:v>37</c:v>
                </c:pt>
                <c:pt idx="14">
                  <c:v>17</c:v>
                </c:pt>
                <c:pt idx="15">
                  <c:v>1</c:v>
                </c:pt>
              </c:numCache>
            </c:numRef>
          </c:val>
          <c:extLst>
            <c:ext xmlns:c16="http://schemas.microsoft.com/office/drawing/2014/chart" uri="{C3380CC4-5D6E-409C-BE32-E72D297353CC}">
              <c16:uniqueId val="{00000000-ADC4-4B8A-BF87-855EB8BB8FDE}"/>
            </c:ext>
          </c:extLst>
        </c:ser>
        <c:dLbls>
          <c:showLegendKey val="0"/>
          <c:showVal val="0"/>
          <c:showCatName val="0"/>
          <c:showSerName val="0"/>
          <c:showPercent val="0"/>
          <c:showBubbleSize val="0"/>
        </c:dLbls>
        <c:gapWidth val="219"/>
        <c:overlap val="-27"/>
        <c:axId val="343667040"/>
        <c:axId val="343660800"/>
      </c:barChart>
      <c:catAx>
        <c:axId val="3436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660800"/>
        <c:crosses val="autoZero"/>
        <c:auto val="1"/>
        <c:lblAlgn val="ctr"/>
        <c:lblOffset val="100"/>
        <c:noMultiLvlLbl val="0"/>
      </c:catAx>
      <c:valAx>
        <c:axId val="34366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667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1C33D-175C-4448-AC53-4345F676D392}" type="datetimeFigureOut">
              <a:rPr lang="en-US" smtClean="0"/>
              <a:t>8/15/2023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A4DCC-CA9B-214F-9112-09963284714D}" type="slidenum">
              <a:rPr lang="en-US" smtClean="0"/>
              <a:t>‹#›</a:t>
            </a:fld>
            <a:endParaRPr lang="en-US" dirty="0"/>
          </a:p>
        </p:txBody>
      </p:sp>
    </p:spTree>
    <p:extLst>
      <p:ext uri="{BB962C8B-B14F-4D97-AF65-F5344CB8AC3E}">
        <p14:creationId xmlns:p14="http://schemas.microsoft.com/office/powerpoint/2010/main" val="9091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a:t>
            </a:fld>
            <a:endParaRPr lang="en-US" dirty="0"/>
          </a:p>
        </p:txBody>
      </p:sp>
    </p:spTree>
    <p:extLst>
      <p:ext uri="{BB962C8B-B14F-4D97-AF65-F5344CB8AC3E}">
        <p14:creationId xmlns:p14="http://schemas.microsoft.com/office/powerpoint/2010/main" val="376212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14</a:t>
            </a:fld>
            <a:endParaRPr lang="en-US" dirty="0"/>
          </a:p>
        </p:txBody>
      </p:sp>
    </p:spTree>
    <p:extLst>
      <p:ext uri="{BB962C8B-B14F-4D97-AF65-F5344CB8AC3E}">
        <p14:creationId xmlns:p14="http://schemas.microsoft.com/office/powerpoint/2010/main" val="318092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18</a:t>
            </a:fld>
            <a:endParaRPr lang="en-US" dirty="0"/>
          </a:p>
        </p:txBody>
      </p:sp>
    </p:spTree>
    <p:extLst>
      <p:ext uri="{BB962C8B-B14F-4D97-AF65-F5344CB8AC3E}">
        <p14:creationId xmlns:p14="http://schemas.microsoft.com/office/powerpoint/2010/main" val="209940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24</a:t>
            </a:fld>
            <a:endParaRPr lang="en-US" dirty="0"/>
          </a:p>
        </p:txBody>
      </p:sp>
    </p:spTree>
    <p:extLst>
      <p:ext uri="{BB962C8B-B14F-4D97-AF65-F5344CB8AC3E}">
        <p14:creationId xmlns:p14="http://schemas.microsoft.com/office/powerpoint/2010/main" val="376212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35</a:t>
            </a:fld>
            <a:endParaRPr lang="en-US" dirty="0"/>
          </a:p>
        </p:txBody>
      </p:sp>
    </p:spTree>
    <p:extLst>
      <p:ext uri="{BB962C8B-B14F-4D97-AF65-F5344CB8AC3E}">
        <p14:creationId xmlns:p14="http://schemas.microsoft.com/office/powerpoint/2010/main" val="416610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40</a:t>
            </a:fld>
            <a:endParaRPr lang="en-US" dirty="0"/>
          </a:p>
        </p:txBody>
      </p:sp>
    </p:spTree>
    <p:extLst>
      <p:ext uri="{BB962C8B-B14F-4D97-AF65-F5344CB8AC3E}">
        <p14:creationId xmlns:p14="http://schemas.microsoft.com/office/powerpoint/2010/main" val="331019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42</a:t>
            </a:fld>
            <a:endParaRPr lang="en-US" dirty="0"/>
          </a:p>
        </p:txBody>
      </p:sp>
    </p:spTree>
    <p:extLst>
      <p:ext uri="{BB962C8B-B14F-4D97-AF65-F5344CB8AC3E}">
        <p14:creationId xmlns:p14="http://schemas.microsoft.com/office/powerpoint/2010/main" val="213907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49</a:t>
            </a:fld>
            <a:endParaRPr lang="en-US" dirty="0"/>
          </a:p>
        </p:txBody>
      </p:sp>
    </p:spTree>
    <p:extLst>
      <p:ext uri="{BB962C8B-B14F-4D97-AF65-F5344CB8AC3E}">
        <p14:creationId xmlns:p14="http://schemas.microsoft.com/office/powerpoint/2010/main" val="411407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51</a:t>
            </a:fld>
            <a:endParaRPr lang="en-US" dirty="0"/>
          </a:p>
        </p:txBody>
      </p:sp>
    </p:spTree>
    <p:extLst>
      <p:ext uri="{BB962C8B-B14F-4D97-AF65-F5344CB8AC3E}">
        <p14:creationId xmlns:p14="http://schemas.microsoft.com/office/powerpoint/2010/main" val="117669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3</a:t>
            </a:fld>
            <a:endParaRPr lang="en-US" dirty="0"/>
          </a:p>
        </p:txBody>
      </p:sp>
    </p:spTree>
    <p:extLst>
      <p:ext uri="{BB962C8B-B14F-4D97-AF65-F5344CB8AC3E}">
        <p14:creationId xmlns:p14="http://schemas.microsoft.com/office/powerpoint/2010/main" val="193592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In Spring 2021, Provost Jones charged an Oversight Committee with the representatives listed to investigate a laptop requirement for students.  We were seeing peer institutions requiring and some even purchasing devices for their students.</a:t>
            </a:r>
            <a:endParaRPr lang="en-US" dirty="0">
              <a:ea typeface="Calibri"/>
              <a:cs typeface="Calibri"/>
            </a:endParaRPr>
          </a:p>
          <a:p>
            <a:endParaRPr lang="en-US" dirty="0"/>
          </a:p>
          <a:p>
            <a:r>
              <a:rPr lang="en-US" dirty="0"/>
              <a:t>You will see there were two parallel paths – IST pilot and task forces</a:t>
            </a:r>
            <a:endParaRPr lang="en-US" dirty="0">
              <a:ea typeface="Calibri"/>
              <a:cs typeface="Calibri"/>
            </a:endParaRPr>
          </a:p>
          <a:p>
            <a:endParaRPr lang="en-US" dirty="0">
              <a:ea typeface="Calibri"/>
              <a:cs typeface="Calibri"/>
            </a:endParaRPr>
          </a:p>
          <a:p>
            <a:r>
              <a:rPr lang="en-US" dirty="0"/>
              <a:t>IST piloted a laptop requirement for Fall 2021 which provided the opportunity to learn what it meant to require laptops for students and how that impacted the student and faculty experience.</a:t>
            </a:r>
          </a:p>
          <a:p>
            <a:endParaRPr lang="en-US" dirty="0"/>
          </a:p>
          <a:p>
            <a:r>
              <a:rPr lang="en-US" dirty="0"/>
              <a:t>4 task forces:  Pedagogy, Infrastructure, Purchasing, Specifications</a:t>
            </a:r>
          </a:p>
          <a:p>
            <a:r>
              <a:rPr lang="en-US" dirty="0"/>
              <a:t>-over 40 total faculty and staff</a:t>
            </a:r>
          </a:p>
          <a:p>
            <a:endParaRPr lang="en-US" dirty="0"/>
          </a:p>
          <a:p>
            <a:r>
              <a:rPr lang="en-US" dirty="0"/>
              <a:t>Final report</a:t>
            </a:r>
          </a:p>
          <a:p>
            <a:r>
              <a:rPr lang="en-US" dirty="0"/>
              <a:t>-synthesis of task force reports</a:t>
            </a:r>
          </a:p>
          <a:p>
            <a:endParaRPr lang="en-US" dirty="0"/>
          </a:p>
          <a:p>
            <a:r>
              <a:rPr lang="en-US" dirty="0"/>
              <a:t>The final report was presented to Provost Jones and now we’re at a point where we’re implementing the recommendations of the report and sharing our findings and plans with the university.  We don’t want any of this to be a surprise or any part of the university to feel left out of this discussion.</a:t>
            </a:r>
          </a:p>
          <a:p>
            <a:endParaRPr lang="en-US" dirty="0">
              <a:latin typeface="Söhne"/>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86DA-1B2C-2D47-AC31-65878D201A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D8E5A84-C8B4-DCE8-1171-F6A5663CFD57}"/>
              </a:ext>
            </a:extLst>
          </p:cNvPr>
          <p:cNvSpPr>
            <a:spLocks noGrp="1"/>
          </p:cNvSpPr>
          <p:nvPr>
            <p:ph type="ftr" sz="quarter" idx="4"/>
          </p:nvPr>
        </p:nvSpPr>
        <p:spPr/>
        <p:txBody>
          <a:bodyPr/>
          <a:lstStyle/>
          <a:p>
            <a:endParaRPr lang="en-US" dirty="0"/>
          </a:p>
        </p:txBody>
      </p:sp>
      <p:sp>
        <p:nvSpPr>
          <p:cNvPr id="6" name="Date Placeholder 5">
            <a:extLst>
              <a:ext uri="{FF2B5EF4-FFF2-40B4-BE49-F238E27FC236}">
                <a16:creationId xmlns:a16="http://schemas.microsoft.com/office/drawing/2014/main" id="{E8C49526-9C44-7B6D-9433-1F94C986002F}"/>
              </a:ext>
            </a:extLst>
          </p:cNvPr>
          <p:cNvSpPr>
            <a:spLocks noGrp="1"/>
          </p:cNvSpPr>
          <p:nvPr>
            <p:ph type="dt" idx="1"/>
          </p:nvPr>
        </p:nvSpPr>
        <p:spPr/>
        <p:txBody>
          <a:bodyPr/>
          <a:lstStyle/>
          <a:p>
            <a:fld id="{D8607B16-4763-B743-A7A9-4D6C4A773B54}" type="datetime1">
              <a:rPr lang="en-US" smtClean="0"/>
              <a:t>8/15/2023</a:t>
            </a:fld>
            <a:endParaRPr lang="en-US" dirty="0"/>
          </a:p>
        </p:txBody>
      </p:sp>
      <p:sp>
        <p:nvSpPr>
          <p:cNvPr id="7" name="Header Placeholder 6">
            <a:extLst>
              <a:ext uri="{FF2B5EF4-FFF2-40B4-BE49-F238E27FC236}">
                <a16:creationId xmlns:a16="http://schemas.microsoft.com/office/drawing/2014/main" id="{6296D62A-F2DE-4B37-19D9-77160243548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2773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So what did the report actually say?</a:t>
            </a:r>
          </a:p>
          <a:p>
            <a:endParaRPr lang="en-US" dirty="0"/>
          </a:p>
          <a:p>
            <a:r>
              <a:rPr lang="en-US" dirty="0"/>
              <a:t>First and most important is that we don’t need to require laptops because they’re already here.  We surveyed first year students using two different surveys and found that 96% of them already had a laptop.  Laptops were already becoming more common but remote learning during the pandemic has made laptops ubiquitous. </a:t>
            </a:r>
          </a:p>
          <a:p>
            <a:endParaRPr lang="en-US" dirty="0"/>
          </a:p>
          <a:p>
            <a:r>
              <a:rPr lang="en-US" dirty="0"/>
              <a:t>We have some specific recommendations for the 4%, so I want to acknowledge that the adoption isn’t 100%</a:t>
            </a:r>
          </a:p>
          <a:p>
            <a:endParaRPr lang="en-US" dirty="0"/>
          </a:p>
          <a:p>
            <a:r>
              <a:rPr lang="en-US" dirty="0"/>
              <a:t>WE have many different programs in place to support student laptop needs but they need more coordination and improved messaging about what’s available to students at the right time in the student journey.</a:t>
            </a:r>
          </a:p>
          <a:p>
            <a:endParaRPr lang="en-US" dirty="0"/>
          </a:p>
          <a:p>
            <a:r>
              <a:rPr lang="en-US" dirty="0"/>
              <a:t>We need to leverage our instructional design resources to incorporate these devices into the teaching experience so they’re  not just a mechanism to look at slides, take notes, or even be a distraction.</a:t>
            </a:r>
          </a:p>
        </p:txBody>
      </p:sp>
      <p:sp>
        <p:nvSpPr>
          <p:cNvPr id="4" name="Slide Number Placeholder 3"/>
          <p:cNvSpPr>
            <a:spLocks noGrp="1"/>
          </p:cNvSpPr>
          <p:nvPr>
            <p:ph type="sldNum" sz="quarter" idx="5"/>
          </p:nvPr>
        </p:nvSpPr>
        <p:spPr/>
        <p:txBody>
          <a:bodyPr/>
          <a:lstStyle/>
          <a:p>
            <a:fld id="{183686DA-1B2C-2D47-AC31-65878D201A87}" type="slidenum">
              <a:rPr lang="en-US" smtClean="0"/>
              <a:t>5</a:t>
            </a:fld>
            <a:endParaRPr lang="en-US" dirty="0"/>
          </a:p>
        </p:txBody>
      </p:sp>
    </p:spTree>
    <p:extLst>
      <p:ext uri="{BB962C8B-B14F-4D97-AF65-F5344CB8AC3E}">
        <p14:creationId xmlns:p14="http://schemas.microsoft.com/office/powerpoint/2010/main" val="272179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As we thought about  moving away from the idea of a requirement and recognizing the laptops are here, we want to provide some vision about what a laptop-enabled university looks like.</a:t>
            </a:r>
          </a:p>
          <a:p>
            <a:endParaRPr lang="en-US" dirty="0"/>
          </a:p>
          <a:p>
            <a:r>
              <a:rPr lang="en-US" dirty="0"/>
              <a:t>Support the needs of all students at all campuses, in the spirit of OPS 2025.</a:t>
            </a:r>
          </a:p>
          <a:p>
            <a:endParaRPr lang="en-US" dirty="0"/>
          </a:p>
          <a:p>
            <a:r>
              <a:rPr lang="en-US" dirty="0"/>
              <a:t>Support faculty in incorporating these laptops into the classroom experience.</a:t>
            </a:r>
          </a:p>
          <a:p>
            <a:endParaRPr lang="en-US" dirty="0"/>
          </a:p>
          <a:p>
            <a:r>
              <a:rPr lang="en-US" dirty="0"/>
              <a:t>Infrastructure would not just accommodate but enhance the growth of mobile computing</a:t>
            </a:r>
          </a:p>
          <a:p>
            <a:endParaRPr lang="en-US" dirty="0"/>
          </a:p>
          <a:p>
            <a:r>
              <a:rPr lang="en-US" dirty="0"/>
              <a:t>Ensuring that any student regardless of financial need or experience with having a laptop, would be given the tools to be successful.</a:t>
            </a:r>
          </a:p>
          <a:p>
            <a:endParaRPr lang="en-US" dirty="0"/>
          </a:p>
        </p:txBody>
      </p:sp>
      <p:sp>
        <p:nvSpPr>
          <p:cNvPr id="4" name="Slide Number Placeholder 3"/>
          <p:cNvSpPr>
            <a:spLocks noGrp="1"/>
          </p:cNvSpPr>
          <p:nvPr>
            <p:ph type="sldNum" sz="quarter" idx="5"/>
          </p:nvPr>
        </p:nvSpPr>
        <p:spPr/>
        <p:txBody>
          <a:bodyPr/>
          <a:lstStyle/>
          <a:p>
            <a:fld id="{183686DA-1B2C-2D47-AC31-65878D201A87}" type="slidenum">
              <a:rPr lang="en-US" smtClean="0"/>
              <a:t>6</a:t>
            </a:fld>
            <a:endParaRPr lang="en-US" dirty="0"/>
          </a:p>
        </p:txBody>
      </p:sp>
    </p:spTree>
    <p:extLst>
      <p:ext uri="{BB962C8B-B14F-4D97-AF65-F5344CB8AC3E}">
        <p14:creationId xmlns:p14="http://schemas.microsoft.com/office/powerpoint/2010/main" val="144921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support of this, five task forces were formed</a:t>
            </a:r>
          </a:p>
        </p:txBody>
      </p:sp>
      <p:sp>
        <p:nvSpPr>
          <p:cNvPr id="4" name="Slide Number Placeholder 3"/>
          <p:cNvSpPr>
            <a:spLocks noGrp="1"/>
          </p:cNvSpPr>
          <p:nvPr>
            <p:ph type="sldNum" sz="quarter" idx="5"/>
          </p:nvPr>
        </p:nvSpPr>
        <p:spPr/>
        <p:txBody>
          <a:bodyPr/>
          <a:lstStyle/>
          <a:p>
            <a:fld id="{183686DA-1B2C-2D47-AC31-65878D201A87}" type="slidenum">
              <a:rPr lang="en-US" smtClean="0"/>
              <a:t>7</a:t>
            </a:fld>
            <a:endParaRPr lang="en-US" dirty="0"/>
          </a:p>
        </p:txBody>
      </p:sp>
      <p:sp>
        <p:nvSpPr>
          <p:cNvPr id="5" name="Footer Placeholder 4">
            <a:extLst>
              <a:ext uri="{FF2B5EF4-FFF2-40B4-BE49-F238E27FC236}">
                <a16:creationId xmlns:a16="http://schemas.microsoft.com/office/drawing/2014/main" id="{A9501403-EB20-1877-C3BE-7C166CDB3ABD}"/>
              </a:ext>
            </a:extLst>
          </p:cNvPr>
          <p:cNvSpPr>
            <a:spLocks noGrp="1"/>
          </p:cNvSpPr>
          <p:nvPr>
            <p:ph type="ftr" sz="quarter" idx="4"/>
          </p:nvPr>
        </p:nvSpPr>
        <p:spPr/>
        <p:txBody>
          <a:bodyPr/>
          <a:lstStyle/>
          <a:p>
            <a:endParaRPr lang="en-US" dirty="0"/>
          </a:p>
        </p:txBody>
      </p:sp>
      <p:sp>
        <p:nvSpPr>
          <p:cNvPr id="6" name="Date Placeholder 5">
            <a:extLst>
              <a:ext uri="{FF2B5EF4-FFF2-40B4-BE49-F238E27FC236}">
                <a16:creationId xmlns:a16="http://schemas.microsoft.com/office/drawing/2014/main" id="{256FBC18-6B73-1360-26F2-BB28F6C9EB6E}"/>
              </a:ext>
            </a:extLst>
          </p:cNvPr>
          <p:cNvSpPr>
            <a:spLocks noGrp="1"/>
          </p:cNvSpPr>
          <p:nvPr>
            <p:ph type="dt" idx="1"/>
          </p:nvPr>
        </p:nvSpPr>
        <p:spPr/>
        <p:txBody>
          <a:bodyPr/>
          <a:lstStyle/>
          <a:p>
            <a:fld id="{1DD6625E-ADD1-F54C-8A50-81ADEFCA061E}" type="datetime1">
              <a:rPr lang="en-US" smtClean="0"/>
              <a:t>8/15/2023</a:t>
            </a:fld>
            <a:endParaRPr lang="en-US" dirty="0"/>
          </a:p>
        </p:txBody>
      </p:sp>
      <p:sp>
        <p:nvSpPr>
          <p:cNvPr id="7" name="Header Placeholder 6">
            <a:extLst>
              <a:ext uri="{FF2B5EF4-FFF2-40B4-BE49-F238E27FC236}">
                <a16:creationId xmlns:a16="http://schemas.microsoft.com/office/drawing/2014/main" id="{30C476C3-A06C-F38F-150A-7A954CE69E4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0593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accomplish that vision, we’re recommending a Laptop Support Program.  I think of it as an umbrella program that coordinates, focuses, and enhances existing activities and resources.</a:t>
            </a:r>
          </a:p>
        </p:txBody>
      </p:sp>
      <p:sp>
        <p:nvSpPr>
          <p:cNvPr id="4" name="Slide Number Placeholder 3"/>
          <p:cNvSpPr>
            <a:spLocks noGrp="1"/>
          </p:cNvSpPr>
          <p:nvPr>
            <p:ph type="sldNum" sz="quarter" idx="5"/>
          </p:nvPr>
        </p:nvSpPr>
        <p:spPr/>
        <p:txBody>
          <a:bodyPr/>
          <a:lstStyle/>
          <a:p>
            <a:fld id="{183686DA-1B2C-2D47-AC31-65878D201A87}" type="slidenum">
              <a:rPr lang="en-US" smtClean="0"/>
              <a:t>8</a:t>
            </a:fld>
            <a:endParaRPr lang="en-US" dirty="0"/>
          </a:p>
        </p:txBody>
      </p:sp>
    </p:spTree>
    <p:extLst>
      <p:ext uri="{BB962C8B-B14F-4D97-AF65-F5344CB8AC3E}">
        <p14:creationId xmlns:p14="http://schemas.microsoft.com/office/powerpoint/2010/main" val="93737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3686DA-1B2C-2D47-AC31-65878D201A87}" type="slidenum">
              <a:rPr lang="en-US" smtClean="0"/>
              <a:t>9</a:t>
            </a:fld>
            <a:endParaRPr lang="en-US" dirty="0"/>
          </a:p>
        </p:txBody>
      </p:sp>
      <p:sp>
        <p:nvSpPr>
          <p:cNvPr id="5" name="Footer Placeholder 4">
            <a:extLst>
              <a:ext uri="{FF2B5EF4-FFF2-40B4-BE49-F238E27FC236}">
                <a16:creationId xmlns:a16="http://schemas.microsoft.com/office/drawing/2014/main" id="{914A25CB-A39A-E6B5-19C8-84B1965A3730}"/>
              </a:ext>
            </a:extLst>
          </p:cNvPr>
          <p:cNvSpPr>
            <a:spLocks noGrp="1"/>
          </p:cNvSpPr>
          <p:nvPr>
            <p:ph type="ftr" sz="quarter" idx="4"/>
          </p:nvPr>
        </p:nvSpPr>
        <p:spPr/>
        <p:txBody>
          <a:bodyPr/>
          <a:lstStyle/>
          <a:p>
            <a:endParaRPr lang="en-US" dirty="0"/>
          </a:p>
        </p:txBody>
      </p:sp>
      <p:sp>
        <p:nvSpPr>
          <p:cNvPr id="6" name="Date Placeholder 5">
            <a:extLst>
              <a:ext uri="{FF2B5EF4-FFF2-40B4-BE49-F238E27FC236}">
                <a16:creationId xmlns:a16="http://schemas.microsoft.com/office/drawing/2014/main" id="{5E1C8257-4C20-FE3F-EEC4-A228F9284526}"/>
              </a:ext>
            </a:extLst>
          </p:cNvPr>
          <p:cNvSpPr>
            <a:spLocks noGrp="1"/>
          </p:cNvSpPr>
          <p:nvPr>
            <p:ph type="dt" idx="1"/>
          </p:nvPr>
        </p:nvSpPr>
        <p:spPr/>
        <p:txBody>
          <a:bodyPr/>
          <a:lstStyle/>
          <a:p>
            <a:fld id="{7D9E8BB2-8C27-164B-9C6C-C4B9A855119A}" type="datetime1">
              <a:rPr lang="en-US" smtClean="0"/>
              <a:t>8/15/2023</a:t>
            </a:fld>
            <a:endParaRPr lang="en-US" dirty="0"/>
          </a:p>
        </p:txBody>
      </p:sp>
      <p:sp>
        <p:nvSpPr>
          <p:cNvPr id="7" name="Header Placeholder 6">
            <a:extLst>
              <a:ext uri="{FF2B5EF4-FFF2-40B4-BE49-F238E27FC236}">
                <a16:creationId xmlns:a16="http://schemas.microsoft.com/office/drawing/2014/main" id="{2D74E763-4F64-631D-C56B-8160BDD0BEE7}"/>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6695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3686DA-1B2C-2D47-AC31-65878D201A87}" type="slidenum">
              <a:rPr lang="en-US" smtClean="0"/>
              <a:t>10</a:t>
            </a:fld>
            <a:endParaRPr lang="en-US" dirty="0"/>
          </a:p>
        </p:txBody>
      </p:sp>
    </p:spTree>
    <p:extLst>
      <p:ext uri="{BB962C8B-B14F-4D97-AF65-F5344CB8AC3E}">
        <p14:creationId xmlns:p14="http://schemas.microsoft.com/office/powerpoint/2010/main" val="3305745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9A9C6-B8E3-2A41-AF1C-B44611D7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Penn State Office of the University Registrar">
            <a:extLst>
              <a:ext uri="{FF2B5EF4-FFF2-40B4-BE49-F238E27FC236}">
                <a16:creationId xmlns:a16="http://schemas.microsoft.com/office/drawing/2014/main" id="{4F269BE0-E2A0-45FC-6F80-6F7D871346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2391" y="5175504"/>
            <a:ext cx="3712703" cy="1554480"/>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4FCAC-D9D3-9E4F-B7F2-077EAFFC4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Penn State Office of the University Registrar">
            <a:extLst>
              <a:ext uri="{FF2B5EF4-FFF2-40B4-BE49-F238E27FC236}">
                <a16:creationId xmlns:a16="http://schemas.microsoft.com/office/drawing/2014/main" id="{91D32D26-7815-8A13-2592-A41BFD4AB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0416" y="6007608"/>
            <a:ext cx="2410969" cy="1009454"/>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3659CE-AB87-2E42-9B51-E4338EB77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dirty="0"/>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Penn State Office of the University Registrar">
            <a:extLst>
              <a:ext uri="{FF2B5EF4-FFF2-40B4-BE49-F238E27FC236}">
                <a16:creationId xmlns:a16="http://schemas.microsoft.com/office/drawing/2014/main" id="{D12803CA-6DC7-684F-01CB-588E91702D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0416" y="6007608"/>
            <a:ext cx="2410969" cy="1009454"/>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10515600" cy="42840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062243-C1CF-714B-A683-D890075FBD68}"/>
              </a:ext>
            </a:extLst>
          </p:cNvPr>
          <p:cNvSpPr>
            <a:spLocks noGrp="1"/>
          </p:cNvSpPr>
          <p:nvPr>
            <p:ph type="body" sz="quarter" idx="10"/>
          </p:nvPr>
        </p:nvSpPr>
        <p:spPr>
          <a:xfrm>
            <a:off x="838200" y="5592763"/>
            <a:ext cx="6516688" cy="836612"/>
          </a:xfr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Penn State Office of the University Registrar">
            <a:extLst>
              <a:ext uri="{FF2B5EF4-FFF2-40B4-BE49-F238E27FC236}">
                <a16:creationId xmlns:a16="http://schemas.microsoft.com/office/drawing/2014/main" id="{7827ABC2-5A67-2917-4DAB-968D9B264F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0416" y="6007608"/>
            <a:ext cx="2410969" cy="1009454"/>
          </a:xfrm>
          <a:prstGeom prst="rect">
            <a:avLst/>
          </a:prstGeom>
        </p:spPr>
      </p:pic>
    </p:spTree>
    <p:extLst>
      <p:ext uri="{BB962C8B-B14F-4D97-AF65-F5344CB8AC3E}">
        <p14:creationId xmlns:p14="http://schemas.microsoft.com/office/powerpoint/2010/main" val="6343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67548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800199"/>
            <a:ext cx="7928237" cy="1353512"/>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173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A049B-E848-0344-AD81-982DC96C7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dirty="0"/>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p>
        </p:txBody>
      </p:sp>
      <p:pic>
        <p:nvPicPr>
          <p:cNvPr id="8" name="Picture 7" descr="Penn State Office of the University Registrar">
            <a:extLst>
              <a:ext uri="{FF2B5EF4-FFF2-40B4-BE49-F238E27FC236}">
                <a16:creationId xmlns:a16="http://schemas.microsoft.com/office/drawing/2014/main" id="{33D12B69-A36F-D79C-A05D-499279758D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2391" y="5175504"/>
            <a:ext cx="3712703" cy="1554480"/>
          </a:xfrm>
          <a:prstGeom prst="rect">
            <a:avLst/>
          </a:prstGeom>
        </p:spPr>
      </p:pic>
    </p:spTree>
    <p:extLst>
      <p:ext uri="{BB962C8B-B14F-4D97-AF65-F5344CB8AC3E}">
        <p14:creationId xmlns:p14="http://schemas.microsoft.com/office/powerpoint/2010/main" val="3870662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8/15/2023</a:t>
            </a:fld>
            <a:endParaRPr lang="en-US" dirty="0"/>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gistrar.psu.edu/registration/instruction-modes-overview-fall2023.pdf" TargetMode="External"/><Relationship Id="rId2" Type="http://schemas.openxmlformats.org/officeDocument/2006/relationships/hyperlink" Target="https://www.registrar.psu.edu/registration/instruction-modes.cfm" TargetMode="External"/><Relationship Id="rId1" Type="http://schemas.openxmlformats.org/officeDocument/2006/relationships/slideLayout" Target="../slideLayouts/slideLayout2.xml"/><Relationship Id="rId5" Type="http://schemas.openxmlformats.org/officeDocument/2006/relationships/hyperlink" Target="https://www.registrar.psu.edu/registration/instruction-modes-flowchart-and-guidelines-for-remote-synchronous-mode-fall2023.pdf" TargetMode="External"/><Relationship Id="rId4" Type="http://schemas.openxmlformats.org/officeDocument/2006/relationships/hyperlink" Target="https://www.registrar.psu.edu/registration/instruction-modes-flowchart-fall2023.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two.psu.edu/analytics/saw.dll?Dashboard&amp;PortalPath=%2Fshared%2F_iTwo%20Information%2F_portal%2FiTwo%20Subject%20Areas&amp;Page=Official%20Student%20Credit%20Hours" TargetMode="External"/><Relationship Id="rId2" Type="http://schemas.openxmlformats.org/officeDocument/2006/relationships/hyperlink" Target="https://itwo.psu.edu/analytics/saw.dll?Dashboard" TargetMode="External"/><Relationship Id="rId1" Type="http://schemas.openxmlformats.org/officeDocument/2006/relationships/slideLayout" Target="../slideLayouts/slideLayout2.xml"/><Relationship Id="rId6" Type="http://schemas.openxmlformats.org/officeDocument/2006/relationships/hyperlink" Target="https://budgetandfinance.psu.edu/budget-allocation-approach" TargetMode="External"/><Relationship Id="rId5" Type="http://schemas.openxmlformats.org/officeDocument/2006/relationships/hyperlink" Target="https://itwo.psu.edu/analytics/saw.dll?Dashboard&amp;PortalPath=%2fshared%2fStudent%20-%20Sample%20Reports%2f_portal%2fOfficial%20Subject%20Areas&amp;Page=S-SR-OSCHLP-001&amp;Done=Dashboard%26PortalPath%3d%252fshared%252fStudent%2520-%2520Sample%2520Reports%252f_portal%252fOfficial%2520Subject%2520Areas%26Page%3dTable%2520of%2520Contents%26ViewState%3duq0iv8sl0aovt9dvu2ebosr1rq" TargetMode="External"/><Relationship Id="rId4" Type="http://schemas.openxmlformats.org/officeDocument/2006/relationships/hyperlink" Target="https://itwo.psu.edu/analytics/saw.dll?Dashboard&amp;PortalPath=%2Fshared%2F_iTwo%20Information%2F_portal%2FiTwo%20Subject%20Areas&amp;page=Official%20Subject%20Areas%20FAQ"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ites.psu.edu/coursemarking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senate.psu.edu/curriculum/one-semester-titles-request-for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Academic Schedulers Meeting 2023</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99789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72A8-2C01-746C-5844-894611D93A83}"/>
              </a:ext>
            </a:extLst>
          </p:cNvPr>
          <p:cNvSpPr>
            <a:spLocks noGrp="1"/>
          </p:cNvSpPr>
          <p:nvPr>
            <p:ph type="title"/>
          </p:nvPr>
        </p:nvSpPr>
        <p:spPr/>
        <p:txBody>
          <a:bodyPr/>
          <a:lstStyle/>
          <a:p>
            <a:r>
              <a:rPr lang="en-US" dirty="0"/>
              <a:t>Pedagogy Task Force Charge</a:t>
            </a:r>
          </a:p>
        </p:txBody>
      </p:sp>
      <p:sp>
        <p:nvSpPr>
          <p:cNvPr id="3" name="Text Placeholder 2">
            <a:extLst>
              <a:ext uri="{FF2B5EF4-FFF2-40B4-BE49-F238E27FC236}">
                <a16:creationId xmlns:a16="http://schemas.microsoft.com/office/drawing/2014/main" id="{D26C762A-9947-726A-1FE5-27461B8757E0}"/>
              </a:ext>
            </a:extLst>
          </p:cNvPr>
          <p:cNvSpPr>
            <a:spLocks noGrp="1"/>
          </p:cNvSpPr>
          <p:nvPr>
            <p:ph type="body" idx="1"/>
          </p:nvPr>
        </p:nvSpPr>
        <p:spPr>
          <a:xfrm>
            <a:off x="1527048" y="2800199"/>
            <a:ext cx="7928237" cy="2207522"/>
          </a:xfrm>
        </p:spPr>
        <p:txBody>
          <a:bodyPr vert="horz" lIns="91440" tIns="45720" rIns="91440" bIns="45720" rtlCol="0" anchor="t">
            <a:normAutofit/>
          </a:bodyPr>
          <a:lstStyle/>
          <a:p>
            <a:pPr marL="742950" lvl="1" indent="-285750">
              <a:buFont typeface="Arial"/>
              <a:buChar char="•"/>
            </a:pPr>
            <a:r>
              <a:rPr lang="en-US" sz="2400" dirty="0">
                <a:solidFill>
                  <a:schemeClr val="accent1">
                    <a:lumMod val="20000"/>
                    <a:lumOff val="80000"/>
                  </a:schemeClr>
                </a:solidFill>
              </a:rPr>
              <a:t>Assist in the designation of laptop-required courses in LionPATH. </a:t>
            </a:r>
          </a:p>
          <a:p>
            <a:pPr marL="742950" lvl="1" indent="-285750">
              <a:buFont typeface="Arial"/>
              <a:buChar char="•"/>
            </a:pPr>
            <a:r>
              <a:rPr lang="en-US" sz="2400" dirty="0">
                <a:solidFill>
                  <a:schemeClr val="accent1">
                    <a:lumMod val="20000"/>
                    <a:lumOff val="80000"/>
                  </a:schemeClr>
                </a:solidFill>
              </a:rPr>
              <a:t>Curate and create resources, events, and others faculty engagements related to this effort.</a:t>
            </a:r>
          </a:p>
          <a:p>
            <a:pPr marL="742950" lvl="1" indent="-285750">
              <a:buFont typeface="Arial"/>
              <a:buChar char="•"/>
            </a:pPr>
            <a:r>
              <a:rPr lang="en-US" sz="2400" dirty="0">
                <a:solidFill>
                  <a:schemeClr val="accent1">
                    <a:lumMod val="20000"/>
                    <a:lumOff val="80000"/>
                  </a:schemeClr>
                </a:solidFill>
              </a:rPr>
              <a:t>Assist in communication and dissemination of information and resources.</a:t>
            </a:r>
          </a:p>
          <a:p>
            <a:endParaRPr lang="en-US" dirty="0"/>
          </a:p>
        </p:txBody>
      </p:sp>
    </p:spTree>
    <p:extLst>
      <p:ext uri="{BB962C8B-B14F-4D97-AF65-F5344CB8AC3E}">
        <p14:creationId xmlns:p14="http://schemas.microsoft.com/office/powerpoint/2010/main" val="103722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E03-550B-76FB-37B1-17C1F1D87A47}"/>
              </a:ext>
            </a:extLst>
          </p:cNvPr>
          <p:cNvSpPr>
            <a:spLocks noGrp="1"/>
          </p:cNvSpPr>
          <p:nvPr>
            <p:ph type="title"/>
          </p:nvPr>
        </p:nvSpPr>
        <p:spPr/>
        <p:txBody>
          <a:bodyPr/>
          <a:lstStyle/>
          <a:p>
            <a:r>
              <a:rPr lang="en-US" dirty="0"/>
              <a:t>Laptop Designation Language</a:t>
            </a:r>
          </a:p>
        </p:txBody>
      </p:sp>
      <p:sp>
        <p:nvSpPr>
          <p:cNvPr id="3" name="Content Placeholder 2">
            <a:extLst>
              <a:ext uri="{FF2B5EF4-FFF2-40B4-BE49-F238E27FC236}">
                <a16:creationId xmlns:a16="http://schemas.microsoft.com/office/drawing/2014/main" id="{C5A4402B-73E0-63C9-705D-FEB8654722BD}"/>
              </a:ext>
            </a:extLst>
          </p:cNvPr>
          <p:cNvSpPr>
            <a:spLocks noGrp="1"/>
          </p:cNvSpPr>
          <p:nvPr>
            <p:ph idx="1"/>
          </p:nvPr>
        </p:nvSpPr>
        <p:spPr/>
        <p:txBody>
          <a:bodyPr vert="horz" lIns="91440" tIns="45720" rIns="91440" bIns="45720" rtlCol="0" anchor="ctr">
            <a:normAutofit/>
          </a:bodyPr>
          <a:lstStyle/>
          <a:p>
            <a:pPr marL="0" indent="0" algn="ctr">
              <a:buNone/>
            </a:pPr>
            <a:r>
              <a:rPr lang="en-US" sz="4000" b="1" dirty="0"/>
              <a:t>Students are REQUIRED to bring a laptop computer for in-class activities. </a:t>
            </a:r>
          </a:p>
        </p:txBody>
      </p:sp>
    </p:spTree>
    <p:extLst>
      <p:ext uri="{BB962C8B-B14F-4D97-AF65-F5344CB8AC3E}">
        <p14:creationId xmlns:p14="http://schemas.microsoft.com/office/powerpoint/2010/main" val="230209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CC6349A3-8DF3-90A8-5236-7F679772EF40}"/>
              </a:ext>
            </a:extLst>
          </p:cNvPr>
          <p:cNvPicPr>
            <a:picLocks noChangeAspect="1"/>
          </p:cNvPicPr>
          <p:nvPr/>
        </p:nvPicPr>
        <p:blipFill>
          <a:blip r:embed="rId2"/>
          <a:stretch>
            <a:fillRect/>
          </a:stretch>
        </p:blipFill>
        <p:spPr>
          <a:xfrm>
            <a:off x="1293355" y="643466"/>
            <a:ext cx="9605290" cy="5571067"/>
          </a:xfrm>
          <a:prstGeom prst="rect">
            <a:avLst/>
          </a:prstGeom>
        </p:spPr>
      </p:pic>
    </p:spTree>
    <p:extLst>
      <p:ext uri="{BB962C8B-B14F-4D97-AF65-F5344CB8AC3E}">
        <p14:creationId xmlns:p14="http://schemas.microsoft.com/office/powerpoint/2010/main" val="426900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err="1"/>
              <a:t>LionPATH</a:t>
            </a:r>
            <a:r>
              <a:rPr lang="en-US" sz="2400"/>
              <a:t> query</a:t>
            </a:r>
            <a:endParaRPr lang="en-US" sz="2400" dirty="0"/>
          </a:p>
          <a:p>
            <a:pPr marL="742950" lvl="1" indent="-285750"/>
            <a:r>
              <a:rPr lang="en-US" sz="2000" dirty="0"/>
              <a:t>PE_SR_SCHED_CLASS_N0TES will allow you to see any classes for a specific term, campus, and subject that have a class note</a:t>
            </a:r>
          </a:p>
        </p:txBody>
      </p:sp>
    </p:spTree>
    <p:extLst>
      <p:ext uri="{BB962C8B-B14F-4D97-AF65-F5344CB8AC3E}">
        <p14:creationId xmlns:p14="http://schemas.microsoft.com/office/powerpoint/2010/main" val="300426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Instruction Modes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424994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Instruction Modes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New instruction modes effective Fall 2023</a:t>
            </a:r>
          </a:p>
          <a:p>
            <a:pPr lvl="1"/>
            <a:r>
              <a:rPr lang="en-US" b="1" i="0" dirty="0">
                <a:solidFill>
                  <a:srgbClr val="212529"/>
                </a:solidFill>
                <a:effectLst/>
              </a:rPr>
              <a:t>Remote Asynchronous (RA):</a:t>
            </a:r>
            <a:r>
              <a:rPr lang="en-US" b="0" i="0" dirty="0">
                <a:solidFill>
                  <a:srgbClr val="212529"/>
                </a:solidFill>
                <a:effectLst/>
              </a:rPr>
              <a:t> Class meets remotely. 100% of the class will be taught remotely asynchronously. (Formerly WB)</a:t>
            </a:r>
          </a:p>
          <a:p>
            <a:pPr lvl="1"/>
            <a:r>
              <a:rPr lang="en-US" b="1" i="0" dirty="0">
                <a:solidFill>
                  <a:srgbClr val="212529"/>
                </a:solidFill>
                <a:effectLst/>
              </a:rPr>
              <a:t>Remote Synchronous (RS):</a:t>
            </a:r>
            <a:r>
              <a:rPr lang="en-US" b="0" i="0" dirty="0">
                <a:solidFill>
                  <a:srgbClr val="212529"/>
                </a:solidFill>
                <a:effectLst/>
              </a:rPr>
              <a:t> Class meets remotely at days/times listed. 100% of the class will be taught remotely synchronously. Instructors can offer up to less than 25 percent of a Remote Synchronous class remotely asynchronously, a flexibility to manage their own absences, whether due to illness or other unavoidable circumstances, during travel, or for pedagogical reasons.</a:t>
            </a:r>
          </a:p>
          <a:p>
            <a:pPr lvl="1"/>
            <a:r>
              <a:rPr lang="en-US" b="1" i="0" dirty="0">
                <a:solidFill>
                  <a:srgbClr val="212529"/>
                </a:solidFill>
                <a:effectLst/>
              </a:rPr>
              <a:t>Remote Blended (RB):</a:t>
            </a:r>
            <a:r>
              <a:rPr lang="en-US" b="0" i="0" dirty="0">
                <a:solidFill>
                  <a:srgbClr val="212529"/>
                </a:solidFill>
                <a:effectLst/>
              </a:rPr>
              <a:t> Class meets 100% remotely. The class will be intentionally taught remotely combining asynchronous and synchronous (at days/times listed) instruction.</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292904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Instruction Modes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0" marR="0">
              <a:spcBef>
                <a:spcPts val="0"/>
              </a:spcBef>
              <a:spcAft>
                <a:spcPts val="0"/>
              </a:spcAft>
            </a:pPr>
            <a:r>
              <a:rPr lang="en-US" sz="2400" dirty="0">
                <a:effectLst/>
                <a:ea typeface="Calibri" panose="020F0502020204030204" pitchFamily="34" charset="0"/>
              </a:rPr>
              <a:t>If you offer any classes with the instruction mode of web (WB), it will need changed to the new mode of remote asynchronous (RA) beginning with the Fall 2023 semester.  Please go in and change those classes now for Fall 2023, Spring 2024, and Summer 2024.</a:t>
            </a:r>
          </a:p>
          <a:p>
            <a:pPr marL="0" marR="0" indent="0">
              <a:spcBef>
                <a:spcPts val="0"/>
              </a:spcBef>
              <a:spcAft>
                <a:spcPts val="0"/>
              </a:spcAft>
              <a:buNone/>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The hybrid designations (H2, H5, and H7) should only be used if your class has a need for the student to be on campus for classes or exams.</a:t>
            </a:r>
          </a:p>
          <a:p>
            <a:pPr marL="0" marR="0" indent="0">
              <a:spcBef>
                <a:spcPts val="0"/>
              </a:spcBef>
              <a:spcAft>
                <a:spcPts val="0"/>
              </a:spcAft>
              <a:buNone/>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If your class is going to be completely online for all classes and exams, you should be using one of the remote options (RA, RS, or RB).</a:t>
            </a:r>
          </a:p>
          <a:p>
            <a:pPr marL="0" marR="0" indent="0">
              <a:spcBef>
                <a:spcPts val="0"/>
              </a:spcBef>
              <a:spcAft>
                <a:spcPts val="0"/>
              </a:spcAft>
              <a:buNone/>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The remote blended (RB) mode will be reported as 50% of your class </a:t>
            </a:r>
            <a:r>
              <a:rPr lang="en-US" sz="2400">
                <a:effectLst/>
                <a:ea typeface="Calibri" panose="020F0502020204030204" pitchFamily="34" charset="0"/>
              </a:rPr>
              <a:t>is being taught </a:t>
            </a:r>
            <a:r>
              <a:rPr lang="en-US" sz="2400" dirty="0">
                <a:effectLst/>
                <a:ea typeface="Calibri" panose="020F0502020204030204" pitchFamily="34" charset="0"/>
              </a:rPr>
              <a:t>asynchronously. This could have implications for international students and PHEAA recipients</a:t>
            </a:r>
            <a:r>
              <a:rPr lang="en-US" sz="2400" dirty="0">
                <a:ea typeface="Calibri" panose="020F0502020204030204" pitchFamily="34" charset="0"/>
              </a:rPr>
              <a:t>.</a:t>
            </a:r>
            <a:r>
              <a:rPr lang="en-US" sz="2400" dirty="0">
                <a:effectLst/>
                <a:ea typeface="Calibri" panose="020F0502020204030204" pitchFamily="34" charset="0"/>
              </a:rPr>
              <a:t>  </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97981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Instruction Mode Resources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285750" indent="-285750">
              <a:buFont typeface="Arial" panose="020B0604020202020204" pitchFamily="34" charset="0"/>
              <a:buChar char="•"/>
            </a:pPr>
            <a:endParaRPr lang="en-US" sz="2000" dirty="0"/>
          </a:p>
          <a:p>
            <a:r>
              <a:rPr lang="en-US" dirty="0">
                <a:hlinkClick r:id="rId2"/>
              </a:rPr>
              <a:t>https://www.registrar.psu.edu/registration/instruction-modes.cfm</a:t>
            </a:r>
            <a:endParaRPr lang="en-US" dirty="0"/>
          </a:p>
          <a:p>
            <a:r>
              <a:rPr lang="en-US" dirty="0">
                <a:hlinkClick r:id="rId3"/>
              </a:rPr>
              <a:t>New Instruction Modes Overview</a:t>
            </a:r>
            <a:endParaRPr lang="en-US" dirty="0"/>
          </a:p>
          <a:p>
            <a:r>
              <a:rPr lang="en-US" dirty="0">
                <a:hlinkClick r:id="rId4"/>
              </a:rPr>
              <a:t>Instruction Modes Flowchart</a:t>
            </a:r>
            <a:endParaRPr lang="en-US" dirty="0"/>
          </a:p>
          <a:p>
            <a:r>
              <a:rPr lang="en-US" dirty="0">
                <a:hlinkClick r:id="rId5"/>
              </a:rPr>
              <a:t>Flowchart and Guidelines for Academic Administrators and Faculty for Remote Synchronous Instructional Mode</a:t>
            </a:r>
            <a:endParaRPr lang="en-US" dirty="0"/>
          </a:p>
        </p:txBody>
      </p:sp>
    </p:spTree>
    <p:extLst>
      <p:ext uri="{BB962C8B-B14F-4D97-AF65-F5344CB8AC3E}">
        <p14:creationId xmlns:p14="http://schemas.microsoft.com/office/powerpoint/2010/main" val="221527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Instructor Pay Detail</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351882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Student Credit Hours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lstStyle/>
          <a:p>
            <a:pPr marL="285750" indent="-285750">
              <a:buFont typeface="Arial" panose="020B0604020202020204" pitchFamily="34" charset="0"/>
              <a:buChar char="•"/>
            </a:pPr>
            <a:r>
              <a:rPr lang="en-US" sz="2400" dirty="0"/>
              <a:t>Student Credit Hours (SCH) are assigned based on the instructor pay budget (Pay Detail) associated with an instructor</a:t>
            </a:r>
          </a:p>
          <a:p>
            <a:pPr marL="285750" indent="-285750">
              <a:buFont typeface="Arial" panose="020B0604020202020204" pitchFamily="34" charset="0"/>
              <a:buChar char="•"/>
            </a:pPr>
            <a:r>
              <a:rPr lang="en-US" sz="2400" dirty="0"/>
              <a:t>All instructors for a class should be listed and an instructor pay detail should be entered for each instructor for each section of a course</a:t>
            </a:r>
          </a:p>
          <a:p>
            <a:pPr marL="285750" indent="-285750">
              <a:buFont typeface="Arial" panose="020B0604020202020204" pitchFamily="34" charset="0"/>
              <a:buChar char="•"/>
            </a:pPr>
            <a:r>
              <a:rPr lang="en-US" sz="2400" dirty="0"/>
              <a:t>Pay Detail should be as specific as possible:</a:t>
            </a:r>
          </a:p>
          <a:p>
            <a:pPr marL="742950" lvl="1" indent="-285750"/>
            <a:r>
              <a:rPr lang="en-US" sz="2000" dirty="0"/>
              <a:t>UPLA vs UPLA_ENGL</a:t>
            </a:r>
          </a:p>
          <a:p>
            <a:pPr marL="285750" indent="-285750"/>
            <a:r>
              <a:rPr lang="en-US" sz="2400" dirty="0"/>
              <a:t>Cross-listed classes should have the same instructor pay detail assigned to them and should list the department (academic organization) that is paying the instructor.</a:t>
            </a:r>
          </a:p>
          <a:p>
            <a:pPr marL="742950" lvl="1" indent="-285750"/>
            <a:r>
              <a:rPr lang="en-US" sz="2000" dirty="0"/>
              <a:t>MATH 414.001 is cross-listed with STAT 414.001 and the instructor is being paid by the STAT department, MATH 414.001 and STAT 414.001 should list the academic organization of UPSC_STAT in the Pay Detail box.</a:t>
            </a:r>
          </a:p>
          <a:p>
            <a:endParaRPr lang="en-US" dirty="0"/>
          </a:p>
        </p:txBody>
      </p:sp>
    </p:spTree>
    <p:extLst>
      <p:ext uri="{BB962C8B-B14F-4D97-AF65-F5344CB8AC3E}">
        <p14:creationId xmlns:p14="http://schemas.microsoft.com/office/powerpoint/2010/main" val="63893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lnSpcReduction="10000"/>
          </a:bodyPr>
          <a:lstStyle/>
          <a:p>
            <a:r>
              <a:rPr lang="en-US" dirty="0"/>
              <a:t>Student Laptop Initiative</a:t>
            </a:r>
          </a:p>
          <a:p>
            <a:r>
              <a:rPr lang="en-US" dirty="0"/>
              <a:t>Instruction Modes</a:t>
            </a:r>
          </a:p>
          <a:p>
            <a:r>
              <a:rPr lang="en-US" dirty="0"/>
              <a:t>Instructor Pay Detail</a:t>
            </a:r>
          </a:p>
          <a:p>
            <a:r>
              <a:rPr lang="en-US" dirty="0"/>
              <a:t>Free/Reduced Course Material</a:t>
            </a:r>
          </a:p>
          <a:p>
            <a:r>
              <a:rPr lang="en-US" dirty="0"/>
              <a:t>Room Characteristics</a:t>
            </a:r>
          </a:p>
          <a:p>
            <a:r>
              <a:rPr lang="en-US" dirty="0"/>
              <a:t>One Semester Title Classes</a:t>
            </a:r>
          </a:p>
          <a:p>
            <a:r>
              <a:rPr lang="en-US" dirty="0"/>
              <a:t>Distribution of Classes and Room Requests</a:t>
            </a:r>
          </a:p>
          <a:p>
            <a:r>
              <a:rPr lang="en-US" dirty="0"/>
              <a:t>Best Practices</a:t>
            </a:r>
          </a:p>
          <a:p>
            <a:r>
              <a:rPr lang="en-US" dirty="0"/>
              <a:t>Random Reminders</a:t>
            </a:r>
          </a:p>
          <a:p>
            <a:r>
              <a:rPr lang="en-US" dirty="0"/>
              <a:t>Q&amp;A</a:t>
            </a:r>
          </a:p>
        </p:txBody>
      </p:sp>
    </p:spTree>
    <p:extLst>
      <p:ext uri="{BB962C8B-B14F-4D97-AF65-F5344CB8AC3E}">
        <p14:creationId xmlns:p14="http://schemas.microsoft.com/office/powerpoint/2010/main" val="76376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Student Credit Hours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lstStyle/>
          <a:p>
            <a:pPr marL="285750" indent="-285750">
              <a:buFont typeface="Arial" panose="020B0604020202020204" pitchFamily="34" charset="0"/>
              <a:buChar char="•"/>
            </a:pPr>
            <a:r>
              <a:rPr lang="en-US" sz="2400" dirty="0"/>
              <a:t>If teaching assistants or graduate assistants are listed as instructors in LionPATH, the Pay Detail should be populated with the academic organization of the budget that is paying the true instructor</a:t>
            </a:r>
          </a:p>
          <a:p>
            <a:pPr marL="285750" indent="-285750">
              <a:buFont typeface="Arial" panose="020B0604020202020204" pitchFamily="34" charset="0"/>
              <a:buChar char="•"/>
            </a:pPr>
            <a:r>
              <a:rPr lang="en-US" sz="2400" dirty="0"/>
              <a:t>Multi-component classes that have lectures, labs, recitations, etc. should list the Pay Detail for the instructor on all components of the course</a:t>
            </a:r>
          </a:p>
          <a:p>
            <a:pPr marL="285750" indent="-285750">
              <a:buFont typeface="Arial" panose="020B0604020202020204" pitchFamily="34" charset="0"/>
              <a:buChar char="•"/>
            </a:pPr>
            <a:r>
              <a:rPr lang="en-US" sz="2400" dirty="0"/>
              <a:t>Only one academic organization can be listed in Pay Detail</a:t>
            </a:r>
          </a:p>
          <a:p>
            <a:pPr marL="285750" indent="-285750">
              <a:buFont typeface="Arial" panose="020B0604020202020204" pitchFamily="34" charset="0"/>
              <a:buChar char="•"/>
            </a:pPr>
            <a:r>
              <a:rPr lang="en-US" sz="2400" dirty="0"/>
              <a:t>All meeting patterns of a class should have the Pay Detail for the instructor populated</a:t>
            </a:r>
          </a:p>
          <a:p>
            <a:pPr marL="742950" lvl="1" indent="-285750"/>
            <a:r>
              <a:rPr lang="en-US" sz="2000" dirty="0"/>
              <a:t>Meeting pattern 1 is MWF 8:00am-8:50am</a:t>
            </a:r>
          </a:p>
          <a:p>
            <a:pPr marL="742950" lvl="1" indent="-285750"/>
            <a:r>
              <a:rPr lang="en-US" sz="2000" dirty="0"/>
              <a:t>Meeting pattern 2 is Web</a:t>
            </a:r>
          </a:p>
          <a:p>
            <a:endParaRPr lang="en-US" dirty="0"/>
          </a:p>
        </p:txBody>
      </p:sp>
    </p:spTree>
    <p:extLst>
      <p:ext uri="{BB962C8B-B14F-4D97-AF65-F5344CB8AC3E}">
        <p14:creationId xmlns:p14="http://schemas.microsoft.com/office/powerpoint/2010/main" val="239124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Instructor Pay Detail Information</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lstStyle/>
          <a:p>
            <a:pPr marL="285750" indent="-285750">
              <a:buFont typeface="Arial" panose="020B0604020202020204" pitchFamily="34" charset="0"/>
              <a:buChar char="•"/>
            </a:pPr>
            <a:r>
              <a:rPr lang="en-US" sz="2400" dirty="0"/>
              <a:t>Entered in LionPATH in Maintain Schedule of Classes on the Meetings tab</a:t>
            </a:r>
          </a:p>
          <a:p>
            <a:endParaRPr lang="en-US" dirty="0"/>
          </a:p>
        </p:txBody>
      </p:sp>
      <p:pic>
        <p:nvPicPr>
          <p:cNvPr id="5" name="Picture 4">
            <a:extLst>
              <a:ext uri="{FF2B5EF4-FFF2-40B4-BE49-F238E27FC236}">
                <a16:creationId xmlns:a16="http://schemas.microsoft.com/office/drawing/2014/main" id="{2C00804D-6273-4F3C-3EAE-9DB95D4E54EB}"/>
              </a:ext>
            </a:extLst>
          </p:cNvPr>
          <p:cNvPicPr>
            <a:picLocks noChangeAspect="1"/>
          </p:cNvPicPr>
          <p:nvPr/>
        </p:nvPicPr>
        <p:blipFill>
          <a:blip r:embed="rId2"/>
          <a:stretch>
            <a:fillRect/>
          </a:stretch>
        </p:blipFill>
        <p:spPr>
          <a:xfrm>
            <a:off x="1369436" y="1881723"/>
            <a:ext cx="8686932" cy="3914239"/>
          </a:xfrm>
          <a:prstGeom prst="rect">
            <a:avLst/>
          </a:prstGeom>
        </p:spPr>
      </p:pic>
      <p:sp>
        <p:nvSpPr>
          <p:cNvPr id="6" name="Rectangle 5">
            <a:extLst>
              <a:ext uri="{FF2B5EF4-FFF2-40B4-BE49-F238E27FC236}">
                <a16:creationId xmlns:a16="http://schemas.microsoft.com/office/drawing/2014/main" id="{9634DFB1-29AA-72FC-1227-EFC24114F527}"/>
              </a:ext>
            </a:extLst>
          </p:cNvPr>
          <p:cNvSpPr/>
          <p:nvPr/>
        </p:nvSpPr>
        <p:spPr>
          <a:xfrm>
            <a:off x="3417455" y="5153891"/>
            <a:ext cx="637309" cy="45282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40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Instructor Pay Detail Information</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numCol="2"/>
          <a:lstStyle/>
          <a:p>
            <a:pPr marL="285750" indent="-285750">
              <a:buFont typeface="Arial" panose="020B0604020202020204" pitchFamily="34" charset="0"/>
              <a:buChar char="•"/>
            </a:pPr>
            <a:r>
              <a:rPr lang="en-US" sz="2400" dirty="0"/>
              <a:t>Pay Detail is a pop up, so staff must allow LionPATH to pop up</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sz="2400" dirty="0"/>
              <a:t>Staff have the ability to enter any academic organization that exists in LionPATH</a:t>
            </a:r>
          </a:p>
          <a:p>
            <a:pPr marL="0" indent="0">
              <a:buNone/>
            </a:pPr>
            <a:endParaRPr lang="en-US" sz="2400" dirty="0"/>
          </a:p>
        </p:txBody>
      </p:sp>
      <p:pic>
        <p:nvPicPr>
          <p:cNvPr id="7" name="Picture 6">
            <a:extLst>
              <a:ext uri="{FF2B5EF4-FFF2-40B4-BE49-F238E27FC236}">
                <a16:creationId xmlns:a16="http://schemas.microsoft.com/office/drawing/2014/main" id="{222EBABA-0760-2EBB-192C-0F6BA61AB5D8}"/>
              </a:ext>
            </a:extLst>
          </p:cNvPr>
          <p:cNvPicPr>
            <a:picLocks noChangeAspect="1"/>
          </p:cNvPicPr>
          <p:nvPr/>
        </p:nvPicPr>
        <p:blipFill>
          <a:blip r:embed="rId2"/>
          <a:stretch>
            <a:fillRect/>
          </a:stretch>
        </p:blipFill>
        <p:spPr>
          <a:xfrm>
            <a:off x="6096000" y="1275498"/>
            <a:ext cx="3922203" cy="2164753"/>
          </a:xfrm>
          <a:prstGeom prst="rect">
            <a:avLst/>
          </a:prstGeom>
        </p:spPr>
      </p:pic>
      <p:sp>
        <p:nvSpPr>
          <p:cNvPr id="6" name="Rectangle 5">
            <a:extLst>
              <a:ext uri="{FF2B5EF4-FFF2-40B4-BE49-F238E27FC236}">
                <a16:creationId xmlns:a16="http://schemas.microsoft.com/office/drawing/2014/main" id="{9634DFB1-29AA-72FC-1227-EFC24114F527}"/>
              </a:ext>
            </a:extLst>
          </p:cNvPr>
          <p:cNvSpPr/>
          <p:nvPr/>
        </p:nvSpPr>
        <p:spPr>
          <a:xfrm>
            <a:off x="6279947" y="2470396"/>
            <a:ext cx="2450633" cy="29848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C877EBD-63CD-95B8-81D7-9F000F46D18A}"/>
              </a:ext>
            </a:extLst>
          </p:cNvPr>
          <p:cNvPicPr>
            <a:picLocks noChangeAspect="1"/>
          </p:cNvPicPr>
          <p:nvPr/>
        </p:nvPicPr>
        <p:blipFill>
          <a:blip r:embed="rId3"/>
          <a:stretch>
            <a:fillRect/>
          </a:stretch>
        </p:blipFill>
        <p:spPr>
          <a:xfrm>
            <a:off x="6279947" y="3572469"/>
            <a:ext cx="2654328" cy="2628707"/>
          </a:xfrm>
          <a:prstGeom prst="rect">
            <a:avLst/>
          </a:prstGeom>
        </p:spPr>
      </p:pic>
    </p:spTree>
    <p:extLst>
      <p:ext uri="{BB962C8B-B14F-4D97-AF65-F5344CB8AC3E}">
        <p14:creationId xmlns:p14="http://schemas.microsoft.com/office/powerpoint/2010/main" val="145790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LionPATH queries</a:t>
            </a:r>
          </a:p>
          <a:p>
            <a:pPr marL="742950" lvl="1" indent="-285750"/>
            <a:r>
              <a:rPr lang="en-US" sz="2000" dirty="0"/>
              <a:t>PE_RP_CLASS_MISSING_PAY_DTL- will allow you to see any classes for a specific term, campus, and subject that are missing a Pay Detail</a:t>
            </a:r>
          </a:p>
          <a:p>
            <a:pPr marL="742950" lvl="1" indent="-285750"/>
            <a:r>
              <a:rPr lang="en-US" sz="2000" dirty="0"/>
              <a:t>PE_SR_CLASS_TERM_COLLEGE and PE_SR_CLASS_TERM_SUBJECT-will show the Pay Detail assigned to any class</a:t>
            </a:r>
          </a:p>
          <a:p>
            <a:pPr marL="457200" lvl="1" indent="0">
              <a:buNone/>
            </a:pPr>
            <a:endParaRPr lang="en-US" sz="2000" dirty="0"/>
          </a:p>
          <a:p>
            <a:pPr marL="285750" indent="-285750"/>
            <a:r>
              <a:rPr lang="en-US" sz="2400" dirty="0"/>
              <a:t>iTwo</a:t>
            </a:r>
          </a:p>
          <a:p>
            <a:pPr marL="742950" lvl="1" indent="-285750"/>
            <a:r>
              <a:rPr lang="en-US" sz="2000" dirty="0">
                <a:hlinkClick r:id="rId2"/>
              </a:rPr>
              <a:t>https://itwo.psu.edu/analytics/saw.dll?Dashboard</a:t>
            </a:r>
            <a:endParaRPr lang="en-US" sz="2000" dirty="0"/>
          </a:p>
          <a:p>
            <a:pPr marL="742950" lvl="1" indent="-285750">
              <a:buClr>
                <a:schemeClr val="tx1"/>
              </a:buClr>
            </a:pPr>
            <a:r>
              <a:rPr lang="en-US" sz="2000" u="sng" dirty="0">
                <a:solidFill>
                  <a:srgbClr val="0563C1"/>
                </a:solidFill>
                <a:effectLst/>
                <a:ea typeface="Calibri" panose="020F0502020204030204" pitchFamily="34" charset="0"/>
                <a:hlinkClick r:id="rId3"/>
              </a:rPr>
              <a:t>Documentation</a:t>
            </a:r>
            <a:endParaRPr lang="en-US" sz="2000" dirty="0">
              <a:ea typeface="Calibri" panose="020F0502020204030204" pitchFamily="34" charset="0"/>
            </a:endParaRPr>
          </a:p>
          <a:p>
            <a:pPr marL="742950" lvl="1" indent="-285750">
              <a:buClr>
                <a:schemeClr val="tx1"/>
              </a:buClr>
            </a:pPr>
            <a:r>
              <a:rPr lang="en-US" sz="2000" u="sng" dirty="0">
                <a:solidFill>
                  <a:srgbClr val="0563C1"/>
                </a:solidFill>
                <a:effectLst/>
                <a:ea typeface="Calibri" panose="020F0502020204030204" pitchFamily="34" charset="0"/>
                <a:hlinkClick r:id="rId4"/>
              </a:rPr>
              <a:t>FAQ</a:t>
            </a:r>
            <a:endParaRPr lang="en-US" sz="2000" dirty="0">
              <a:ea typeface="Calibri" panose="020F0502020204030204" pitchFamily="34" charset="0"/>
            </a:endParaRPr>
          </a:p>
          <a:p>
            <a:pPr marL="742950" lvl="1" indent="-285750">
              <a:buClr>
                <a:schemeClr val="tx1"/>
              </a:buClr>
            </a:pPr>
            <a:r>
              <a:rPr lang="en-US" sz="2000" u="sng" dirty="0">
                <a:solidFill>
                  <a:srgbClr val="0563C1"/>
                </a:solidFill>
                <a:effectLst/>
                <a:ea typeface="Calibri" panose="020F0502020204030204" pitchFamily="34" charset="0"/>
                <a:hlinkClick r:id="rId5"/>
              </a:rPr>
              <a:t>Budget Allocation Model – Student Credit Hours Dashboard</a:t>
            </a:r>
            <a:endParaRPr lang="en-US" sz="2000" dirty="0"/>
          </a:p>
          <a:p>
            <a:r>
              <a:rPr lang="en-US" sz="2400" dirty="0"/>
              <a:t>Information about Budget Allocation</a:t>
            </a:r>
          </a:p>
          <a:p>
            <a:pPr lvl="1"/>
            <a:r>
              <a:rPr lang="en-US" sz="2000" dirty="0">
                <a:hlinkClick r:id="rId6"/>
              </a:rPr>
              <a:t>https://budgetandfinance.psu.edu/budget-allocation-approach</a:t>
            </a:r>
            <a:endParaRPr lang="en-US" sz="2000" dirty="0"/>
          </a:p>
          <a:p>
            <a:pPr marL="457200" lvl="1" indent="0">
              <a:buNone/>
            </a:pPr>
            <a:endParaRPr lang="en-US" sz="2000" dirty="0"/>
          </a:p>
          <a:p>
            <a:pPr marL="457200" lvl="1" indent="0">
              <a:buNone/>
            </a:pPr>
            <a:endParaRPr lang="en-US" sz="2000" dirty="0"/>
          </a:p>
          <a:p>
            <a:endParaRPr lang="en-US" dirty="0"/>
          </a:p>
        </p:txBody>
      </p:sp>
    </p:spTree>
    <p:extLst>
      <p:ext uri="{BB962C8B-B14F-4D97-AF65-F5344CB8AC3E}">
        <p14:creationId xmlns:p14="http://schemas.microsoft.com/office/powerpoint/2010/main" val="42477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Free/Reduced Course Materials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391003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fontScale="90000"/>
          </a:bodyPr>
          <a:lstStyle/>
          <a:p>
            <a:r>
              <a:rPr lang="en-US" dirty="0"/>
              <a:t>Free/Reduced Course Materials Course Markings Initiative</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fontScale="92500" lnSpcReduction="10000"/>
          </a:bodyPr>
          <a:lstStyle/>
          <a:p>
            <a:pPr marL="0" indent="0" algn="l" fontAlgn="base">
              <a:buNone/>
            </a:pPr>
            <a:r>
              <a:rPr lang="en-US" b="0" i="0" dirty="0">
                <a:solidFill>
                  <a:schemeClr val="tx1">
                    <a:lumMod val="95000"/>
                    <a:lumOff val="5000"/>
                  </a:schemeClr>
                </a:solidFill>
                <a:effectLst/>
              </a:rPr>
              <a:t>Marking course sections that use no-cost ($0 cost to the student) and low-cost (less than $50 in total) resources as </a:t>
            </a:r>
            <a:r>
              <a:rPr lang="en-US" b="0" i="1" dirty="0">
                <a:solidFill>
                  <a:schemeClr val="tx1">
                    <a:lumMod val="95000"/>
                    <a:lumOff val="5000"/>
                  </a:schemeClr>
                </a:solidFill>
                <a:effectLst/>
              </a:rPr>
              <a:t>required </a:t>
            </a:r>
            <a:r>
              <a:rPr lang="en-US" b="0" i="0" dirty="0">
                <a:solidFill>
                  <a:schemeClr val="tx1">
                    <a:lumMod val="95000"/>
                    <a:lumOff val="5000"/>
                  </a:schemeClr>
                </a:solidFill>
                <a:effectLst/>
              </a:rPr>
              <a:t>texts is a growing part of the college and university affordability landscape. “Course Marking” is commonly done by adding some type of notation to a course section in the course registration system so that students can readily see that notation when making course selection decisions. The Penn State Course Marking Initiative provides course schedulers with the opportunity to “mark” a course section as no-cost or low-cost by assigning an appropriate attribute to that section in LionPATH.</a:t>
            </a: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For the purpose of course markings, “required texts” are defined as textbooks, workbooks, homework systems, and other </a:t>
            </a:r>
            <a:r>
              <a:rPr lang="en-US" b="0" i="1" dirty="0">
                <a:solidFill>
                  <a:schemeClr val="tx1">
                    <a:lumMod val="95000"/>
                    <a:lumOff val="5000"/>
                  </a:schemeClr>
                </a:solidFill>
                <a:effectLst/>
              </a:rPr>
              <a:t>required</a:t>
            </a:r>
            <a:r>
              <a:rPr lang="en-US" b="0" i="0" dirty="0">
                <a:solidFill>
                  <a:schemeClr val="tx1">
                    <a:lumMod val="95000"/>
                    <a:lumOff val="5000"/>
                  </a:schemeClr>
                </a:solidFill>
                <a:effectLst/>
              </a:rPr>
              <a:t> learning content. </a:t>
            </a:r>
            <a:r>
              <a:rPr lang="en-US" b="1" i="0" dirty="0">
                <a:solidFill>
                  <a:schemeClr val="tx1">
                    <a:lumMod val="95000"/>
                    <a:lumOff val="5000"/>
                  </a:schemeClr>
                </a:solidFill>
                <a:effectLst/>
              </a:rPr>
              <a:t>Technology and supplies are </a:t>
            </a:r>
            <a:r>
              <a:rPr lang="en-US" b="1" i="1" dirty="0">
                <a:solidFill>
                  <a:schemeClr val="tx1">
                    <a:lumMod val="95000"/>
                    <a:lumOff val="5000"/>
                  </a:schemeClr>
                </a:solidFill>
                <a:effectLst/>
              </a:rPr>
              <a:t>not</a:t>
            </a:r>
            <a:r>
              <a:rPr lang="en-US" b="1" i="0" dirty="0">
                <a:solidFill>
                  <a:schemeClr val="tx1">
                    <a:lumMod val="95000"/>
                    <a:lumOff val="5000"/>
                  </a:schemeClr>
                </a:solidFill>
                <a:effectLst/>
              </a:rPr>
              <a:t> included in this definition</a:t>
            </a:r>
            <a:r>
              <a:rPr lang="en-US" b="0" i="0" dirty="0">
                <a:solidFill>
                  <a:schemeClr val="tx1">
                    <a:lumMod val="95000"/>
                    <a:lumOff val="5000"/>
                  </a:schemeClr>
                </a:solidFill>
                <a:effectLst/>
              </a:rPr>
              <a:t> and would not be addressed by this initiative.</a:t>
            </a:r>
            <a:endParaRPr lang="en-US" dirty="0"/>
          </a:p>
        </p:txBody>
      </p:sp>
    </p:spTree>
    <p:extLst>
      <p:ext uri="{BB962C8B-B14F-4D97-AF65-F5344CB8AC3E}">
        <p14:creationId xmlns:p14="http://schemas.microsoft.com/office/powerpoint/2010/main" val="93602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Why Course Markings?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fontScale="92500" lnSpcReduction="20000"/>
          </a:bodyPr>
          <a:lstStyle/>
          <a:p>
            <a:pPr marL="0" indent="0" algn="l" fontAlgn="base">
              <a:buNone/>
            </a:pPr>
            <a:r>
              <a:rPr lang="en-US" b="0" i="0" dirty="0">
                <a:solidFill>
                  <a:schemeClr val="tx1">
                    <a:lumMod val="95000"/>
                    <a:lumOff val="5000"/>
                  </a:schemeClr>
                </a:solidFill>
                <a:effectLst/>
              </a:rPr>
              <a:t>Marking courses as “affordable” in LionPATH would increase cost transparency and provide students with the ability to better plan for course costs. It is an important component in support of Penn State’s strategic plan foundation of Enabling Access to Education and our related access and affordability efforts. Importantly, providing course markings has been a recurring request from Penn State students expressed through our student government organizations.  </a:t>
            </a: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State and federal legislation have played a significant role in laying groundwork for open and affordable course marking. Seven states passed course marking mandates between 2015 and 2019 (Oregon, California, Washington, Texas, Colorado, Virginia, and Louisiana), and these bills have foundations in an earlier federal requirement that introduced textbook information into course schedules. Many other institutions have also implemented affordable course markings or are in the process of doing so as a matter of policy. </a:t>
            </a: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138171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How are courses marked?</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fontScale="77500" lnSpcReduction="20000"/>
          </a:bodyPr>
          <a:lstStyle/>
          <a:p>
            <a:pPr marL="0" indent="0" algn="l" fontAlgn="base">
              <a:buNone/>
            </a:pPr>
            <a:r>
              <a:rPr lang="en-US" b="0" i="0" dirty="0">
                <a:solidFill>
                  <a:schemeClr val="tx1">
                    <a:lumMod val="95000"/>
                    <a:lumOff val="5000"/>
                  </a:schemeClr>
                </a:solidFill>
                <a:effectLst/>
              </a:rPr>
              <a:t>When entering information about a course section in LionPATH, course schedulers have the opportunity to use a new course attribute:</a:t>
            </a:r>
          </a:p>
          <a:p>
            <a:pPr marL="0" indent="0" algn="l" fontAlgn="base">
              <a:buNone/>
            </a:pPr>
            <a:r>
              <a:rPr lang="en-US" b="0" i="0" dirty="0">
                <a:solidFill>
                  <a:schemeClr val="tx1">
                    <a:lumMod val="95000"/>
                    <a:lumOff val="5000"/>
                  </a:schemeClr>
                </a:solidFill>
                <a:effectLst/>
              </a:rPr>
              <a:t> </a:t>
            </a:r>
          </a:p>
          <a:p>
            <a:pPr marL="0" indent="0" algn="l" fontAlgn="base">
              <a:buNone/>
            </a:pPr>
            <a:r>
              <a:rPr lang="en-US" b="1" i="1" dirty="0">
                <a:solidFill>
                  <a:schemeClr val="tx1">
                    <a:lumMod val="95000"/>
                    <a:lumOff val="5000"/>
                  </a:schemeClr>
                </a:solidFill>
                <a:effectLst/>
              </a:rPr>
              <a:t>“Required Text Cost”</a:t>
            </a:r>
            <a:endParaRPr lang="en-US" b="0" i="0" dirty="0">
              <a:solidFill>
                <a:schemeClr val="tx1">
                  <a:lumMod val="95000"/>
                  <a:lumOff val="5000"/>
                </a:schemeClr>
              </a:solidFill>
              <a:effectLst/>
            </a:endParaRP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that has two associated values to identify a course section as using no cost and low-cost required texts (</a:t>
            </a:r>
            <a:r>
              <a:rPr lang="en-US" b="1" i="0" dirty="0">
                <a:solidFill>
                  <a:schemeClr val="tx1">
                    <a:lumMod val="95000"/>
                    <a:lumOff val="5000"/>
                  </a:schemeClr>
                </a:solidFill>
                <a:effectLst/>
              </a:rPr>
              <a:t>excluding technology &amp; supplies</a:t>
            </a: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 </a:t>
            </a:r>
          </a:p>
          <a:p>
            <a:pPr marL="0" indent="0" algn="l" fontAlgn="base">
              <a:buNone/>
            </a:pPr>
            <a:r>
              <a:rPr lang="en-US" b="1" i="1" dirty="0">
                <a:solidFill>
                  <a:schemeClr val="tx1">
                    <a:lumMod val="95000"/>
                    <a:lumOff val="5000"/>
                  </a:schemeClr>
                </a:solidFill>
                <a:effectLst/>
              </a:rPr>
              <a:t>“No-cost </a:t>
            </a:r>
            <a:r>
              <a:rPr lang="en-US" b="1" i="1">
                <a:solidFill>
                  <a:schemeClr val="tx1">
                    <a:lumMod val="95000"/>
                    <a:lumOff val="5000"/>
                  </a:schemeClr>
                </a:solidFill>
                <a:effectLst/>
              </a:rPr>
              <a:t>Required Text ($0)”</a:t>
            </a:r>
            <a:r>
              <a:rPr lang="en-US" b="1" i="0">
                <a:solidFill>
                  <a:schemeClr val="tx1">
                    <a:lumMod val="95000"/>
                    <a:lumOff val="5000"/>
                  </a:schemeClr>
                </a:solidFill>
                <a:effectLst/>
              </a:rPr>
              <a:t> </a:t>
            </a:r>
            <a:r>
              <a:rPr lang="en-US" b="0" i="0" dirty="0">
                <a:solidFill>
                  <a:schemeClr val="tx1">
                    <a:lumMod val="95000"/>
                    <a:lumOff val="5000"/>
                  </a:schemeClr>
                </a:solidFill>
                <a:effectLst/>
              </a:rPr>
              <a:t>and </a:t>
            </a:r>
            <a:r>
              <a:rPr lang="en-US" b="1" i="1" dirty="0">
                <a:solidFill>
                  <a:schemeClr val="tx1">
                    <a:lumMod val="95000"/>
                    <a:lumOff val="5000"/>
                  </a:schemeClr>
                </a:solidFill>
                <a:effectLst/>
              </a:rPr>
              <a:t>“Low-cost Required Text (&lt;$50)”</a:t>
            </a:r>
            <a:endParaRPr lang="en-US" b="0" i="0" dirty="0">
              <a:solidFill>
                <a:schemeClr val="tx1">
                  <a:lumMod val="95000"/>
                  <a:lumOff val="5000"/>
                </a:schemeClr>
              </a:solidFill>
              <a:effectLst/>
            </a:endParaRP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NOTE: Once a course section has been assigned the “</a:t>
            </a:r>
            <a:r>
              <a:rPr lang="en-US" b="0" i="1" dirty="0">
                <a:solidFill>
                  <a:schemeClr val="tx1">
                    <a:lumMod val="95000"/>
                    <a:lumOff val="5000"/>
                  </a:schemeClr>
                </a:solidFill>
                <a:effectLst/>
              </a:rPr>
              <a:t>Required Text Cost</a:t>
            </a:r>
            <a:r>
              <a:rPr lang="en-US" b="0" i="0" dirty="0">
                <a:solidFill>
                  <a:schemeClr val="tx1">
                    <a:lumMod val="95000"/>
                    <a:lumOff val="5000"/>
                  </a:schemeClr>
                </a:solidFill>
                <a:effectLst/>
              </a:rPr>
              <a:t>” attribute, that attribute will roll over each semester with the other course section information. Course schedulers will need to remove the attribute or change its value if there are changes to the required texts for that section in future offerings. </a:t>
            </a:r>
          </a:p>
          <a:p>
            <a:pPr marL="0" indent="0" algn="l" fontAlgn="base">
              <a:buNone/>
            </a:pP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194883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How are courses marked?</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0" indent="0" algn="l" fontAlgn="base">
              <a:buNone/>
            </a:pPr>
            <a:r>
              <a:rPr lang="en-US" b="0" i="0" dirty="0">
                <a:solidFill>
                  <a:srgbClr val="666666"/>
                </a:solidFill>
                <a:effectLst/>
                <a:latin typeface="Open Sans" panose="020B0606030504020204" pitchFamily="34" charset="0"/>
              </a:rPr>
              <a:t> </a:t>
            </a:r>
          </a:p>
        </p:txBody>
      </p:sp>
      <p:pic>
        <p:nvPicPr>
          <p:cNvPr id="7" name="Picture 6">
            <a:extLst>
              <a:ext uri="{FF2B5EF4-FFF2-40B4-BE49-F238E27FC236}">
                <a16:creationId xmlns:a16="http://schemas.microsoft.com/office/drawing/2014/main" id="{6B373986-8E8C-4263-67C3-2A6E437074B1}"/>
              </a:ext>
            </a:extLst>
          </p:cNvPr>
          <p:cNvPicPr>
            <a:picLocks noChangeAspect="1"/>
          </p:cNvPicPr>
          <p:nvPr/>
        </p:nvPicPr>
        <p:blipFill>
          <a:blip r:embed="rId2"/>
          <a:stretch>
            <a:fillRect/>
          </a:stretch>
        </p:blipFill>
        <p:spPr>
          <a:xfrm>
            <a:off x="2067714" y="1034124"/>
            <a:ext cx="6873085" cy="5823875"/>
          </a:xfrm>
          <a:prstGeom prst="rect">
            <a:avLst/>
          </a:prstGeom>
        </p:spPr>
      </p:pic>
    </p:spTree>
    <p:extLst>
      <p:ext uri="{BB962C8B-B14F-4D97-AF65-F5344CB8AC3E}">
        <p14:creationId xmlns:p14="http://schemas.microsoft.com/office/powerpoint/2010/main" val="296811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How are courses marked?</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0" indent="0" algn="l" fontAlgn="base">
              <a:buNone/>
            </a:pPr>
            <a:r>
              <a:rPr lang="en-US" b="0" i="0" dirty="0">
                <a:solidFill>
                  <a:srgbClr val="666666"/>
                </a:solidFill>
                <a:effectLst/>
                <a:latin typeface="Open Sans" panose="020B0606030504020204" pitchFamily="34" charset="0"/>
              </a:rPr>
              <a:t> </a:t>
            </a:r>
          </a:p>
        </p:txBody>
      </p:sp>
      <p:pic>
        <p:nvPicPr>
          <p:cNvPr id="4" name="Picture 3">
            <a:extLst>
              <a:ext uri="{FF2B5EF4-FFF2-40B4-BE49-F238E27FC236}">
                <a16:creationId xmlns:a16="http://schemas.microsoft.com/office/drawing/2014/main" id="{AE30A490-EC2A-39E2-03B2-5712C89A8191}"/>
              </a:ext>
            </a:extLst>
          </p:cNvPr>
          <p:cNvPicPr>
            <a:picLocks noChangeAspect="1"/>
          </p:cNvPicPr>
          <p:nvPr/>
        </p:nvPicPr>
        <p:blipFill>
          <a:blip r:embed="rId2"/>
          <a:stretch>
            <a:fillRect/>
          </a:stretch>
        </p:blipFill>
        <p:spPr>
          <a:xfrm>
            <a:off x="1894785" y="998284"/>
            <a:ext cx="6936028" cy="5661134"/>
          </a:xfrm>
          <a:prstGeom prst="rect">
            <a:avLst/>
          </a:prstGeom>
        </p:spPr>
      </p:pic>
      <p:sp>
        <p:nvSpPr>
          <p:cNvPr id="5" name="Rectangle 4">
            <a:extLst>
              <a:ext uri="{FF2B5EF4-FFF2-40B4-BE49-F238E27FC236}">
                <a16:creationId xmlns:a16="http://schemas.microsoft.com/office/drawing/2014/main" id="{FA94406F-46B2-A41C-66D4-68FB8ECE6237}"/>
              </a:ext>
            </a:extLst>
          </p:cNvPr>
          <p:cNvSpPr/>
          <p:nvPr/>
        </p:nvSpPr>
        <p:spPr>
          <a:xfrm>
            <a:off x="1967345" y="6363855"/>
            <a:ext cx="6604000" cy="22167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61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Laptop Initiative</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1753544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How do students find courses?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fontScale="85000" lnSpcReduction="20000"/>
          </a:bodyPr>
          <a:lstStyle/>
          <a:p>
            <a:pPr marL="0" indent="0" algn="l" fontAlgn="base">
              <a:buNone/>
            </a:pPr>
            <a:r>
              <a:rPr lang="en-US" b="0" i="0" dirty="0">
                <a:solidFill>
                  <a:schemeClr val="tx1">
                    <a:lumMod val="95000"/>
                    <a:lumOff val="5000"/>
                  </a:schemeClr>
                </a:solidFill>
                <a:effectLst/>
              </a:rPr>
              <a:t>Students search by the main course attribute and then they can search for an attribute value in the same way they can search for courses that have the General Education attribute and one of the associated Gen Ed values [e.g., Social &amp; Beh Sci (</a:t>
            </a:r>
            <a:r>
              <a:rPr lang="en-US" b="0" i="0">
                <a:solidFill>
                  <a:schemeClr val="tx1">
                    <a:lumMod val="95000"/>
                    <a:lumOff val="5000"/>
                  </a:schemeClr>
                </a:solidFill>
                <a:effectLst/>
              </a:rPr>
              <a:t>GS)]. </a:t>
            </a:r>
            <a:endParaRPr lang="en-US" b="0" i="0" dirty="0">
              <a:solidFill>
                <a:schemeClr val="tx1">
                  <a:lumMod val="95000"/>
                  <a:lumOff val="5000"/>
                </a:schemeClr>
              </a:solidFill>
              <a:effectLst/>
            </a:endParaRP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If a student clicks on a course section marked with one of the “</a:t>
            </a:r>
            <a:r>
              <a:rPr lang="en-US" b="0" i="1" dirty="0">
                <a:solidFill>
                  <a:schemeClr val="tx1">
                    <a:lumMod val="95000"/>
                    <a:lumOff val="5000"/>
                  </a:schemeClr>
                </a:solidFill>
                <a:effectLst/>
              </a:rPr>
              <a:t>Required Text Cost”</a:t>
            </a:r>
            <a:r>
              <a:rPr lang="en-US" b="0" i="0" dirty="0">
                <a:solidFill>
                  <a:schemeClr val="tx1">
                    <a:lumMod val="95000"/>
                    <a:lumOff val="5000"/>
                  </a:schemeClr>
                </a:solidFill>
                <a:effectLst/>
              </a:rPr>
              <a:t> designations, they will then see a longer description of attribute’s value in the Enrollment Information field.</a:t>
            </a: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For no-cost sections, the long description reads: “This section’s required text cost is $0” </a:t>
            </a:r>
          </a:p>
          <a:p>
            <a:pPr marL="0" indent="0" algn="l" fontAlgn="base">
              <a:buNone/>
            </a:pPr>
            <a:r>
              <a:rPr lang="en-US" b="0" i="0" dirty="0">
                <a:solidFill>
                  <a:schemeClr val="tx1">
                    <a:lumMod val="95000"/>
                    <a:lumOff val="5000"/>
                  </a:schemeClr>
                </a:solidFill>
                <a:effectLst/>
              </a:rPr>
              <a:t> </a:t>
            </a:r>
          </a:p>
          <a:p>
            <a:pPr marL="0" indent="0" algn="l" fontAlgn="base">
              <a:buNone/>
            </a:pPr>
            <a:r>
              <a:rPr lang="en-US" b="0" i="0" dirty="0">
                <a:solidFill>
                  <a:schemeClr val="tx1">
                    <a:lumMod val="95000"/>
                    <a:lumOff val="5000"/>
                  </a:schemeClr>
                </a:solidFill>
                <a:effectLst/>
              </a:rPr>
              <a:t>For low-cost sections, the long description reads: “This sections’ required text cost is under $50.” </a:t>
            </a:r>
          </a:p>
          <a:p>
            <a:pPr marL="0" indent="0" algn="l" fontAlgn="base">
              <a:buNone/>
            </a:pP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269355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How do students find courses?</a:t>
            </a:r>
          </a:p>
        </p:txBody>
      </p:sp>
      <p:pic>
        <p:nvPicPr>
          <p:cNvPr id="7" name="Content Placeholder 6">
            <a:extLst>
              <a:ext uri="{FF2B5EF4-FFF2-40B4-BE49-F238E27FC236}">
                <a16:creationId xmlns:a16="http://schemas.microsoft.com/office/drawing/2014/main" id="{CA0C4C74-D530-4772-C6EE-AE6830C83B4F}"/>
              </a:ext>
            </a:extLst>
          </p:cNvPr>
          <p:cNvPicPr>
            <a:picLocks noGrp="1" noChangeAspect="1"/>
          </p:cNvPicPr>
          <p:nvPr>
            <p:ph idx="1"/>
          </p:nvPr>
        </p:nvPicPr>
        <p:blipFill>
          <a:blip r:embed="rId2"/>
          <a:stretch>
            <a:fillRect/>
          </a:stretch>
        </p:blipFill>
        <p:spPr>
          <a:xfrm>
            <a:off x="1414031" y="1250950"/>
            <a:ext cx="4819648" cy="4926013"/>
          </a:xfrm>
        </p:spPr>
      </p:pic>
      <p:pic>
        <p:nvPicPr>
          <p:cNvPr id="11" name="Picture 10">
            <a:extLst>
              <a:ext uri="{FF2B5EF4-FFF2-40B4-BE49-F238E27FC236}">
                <a16:creationId xmlns:a16="http://schemas.microsoft.com/office/drawing/2014/main" id="{4550D67B-88E7-476B-5232-5067A63F84CB}"/>
              </a:ext>
            </a:extLst>
          </p:cNvPr>
          <p:cNvPicPr>
            <a:picLocks noChangeAspect="1"/>
          </p:cNvPicPr>
          <p:nvPr/>
        </p:nvPicPr>
        <p:blipFill>
          <a:blip r:embed="rId3"/>
          <a:stretch>
            <a:fillRect/>
          </a:stretch>
        </p:blipFill>
        <p:spPr>
          <a:xfrm>
            <a:off x="6408992" y="1250847"/>
            <a:ext cx="4818046" cy="4926013"/>
          </a:xfrm>
          <a:prstGeom prst="rect">
            <a:avLst/>
          </a:prstGeom>
        </p:spPr>
      </p:pic>
    </p:spTree>
    <p:extLst>
      <p:ext uri="{BB962C8B-B14F-4D97-AF65-F5344CB8AC3E}">
        <p14:creationId xmlns:p14="http://schemas.microsoft.com/office/powerpoint/2010/main" val="60396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How do students find courses?</a:t>
            </a:r>
          </a:p>
        </p:txBody>
      </p:sp>
      <p:pic>
        <p:nvPicPr>
          <p:cNvPr id="6" name="Picture 5">
            <a:extLst>
              <a:ext uri="{FF2B5EF4-FFF2-40B4-BE49-F238E27FC236}">
                <a16:creationId xmlns:a16="http://schemas.microsoft.com/office/drawing/2014/main" id="{152A84CE-E7BA-DFB7-A617-A563D9FD6075}"/>
              </a:ext>
            </a:extLst>
          </p:cNvPr>
          <p:cNvPicPr>
            <a:picLocks noChangeAspect="1"/>
          </p:cNvPicPr>
          <p:nvPr/>
        </p:nvPicPr>
        <p:blipFill>
          <a:blip r:embed="rId2"/>
          <a:stretch>
            <a:fillRect/>
          </a:stretch>
        </p:blipFill>
        <p:spPr>
          <a:xfrm>
            <a:off x="6005935" y="1642913"/>
            <a:ext cx="5821048" cy="4033060"/>
          </a:xfrm>
          <a:prstGeom prst="rect">
            <a:avLst/>
          </a:prstGeom>
        </p:spPr>
      </p:pic>
      <p:pic>
        <p:nvPicPr>
          <p:cNvPr id="9" name="Picture 8">
            <a:extLst>
              <a:ext uri="{FF2B5EF4-FFF2-40B4-BE49-F238E27FC236}">
                <a16:creationId xmlns:a16="http://schemas.microsoft.com/office/drawing/2014/main" id="{684C5176-BE3C-8909-0B6F-073BFDD09A89}"/>
              </a:ext>
            </a:extLst>
          </p:cNvPr>
          <p:cNvPicPr>
            <a:picLocks noChangeAspect="1"/>
          </p:cNvPicPr>
          <p:nvPr/>
        </p:nvPicPr>
        <p:blipFill>
          <a:blip r:embed="rId3"/>
          <a:stretch>
            <a:fillRect/>
          </a:stretch>
        </p:blipFill>
        <p:spPr>
          <a:xfrm>
            <a:off x="198809" y="1642913"/>
            <a:ext cx="5807126" cy="4051324"/>
          </a:xfrm>
          <a:prstGeom prst="rect">
            <a:avLst/>
          </a:prstGeom>
        </p:spPr>
      </p:pic>
    </p:spTree>
    <p:extLst>
      <p:ext uri="{BB962C8B-B14F-4D97-AF65-F5344CB8AC3E}">
        <p14:creationId xmlns:p14="http://schemas.microsoft.com/office/powerpoint/2010/main" val="256139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Timing</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fontAlgn="base"/>
            <a:r>
              <a:rPr lang="en-US" dirty="0">
                <a:solidFill>
                  <a:schemeClr val="tx1">
                    <a:lumMod val="95000"/>
                    <a:lumOff val="5000"/>
                  </a:schemeClr>
                </a:solidFill>
              </a:rPr>
              <a:t>Both attributes are currently in LionPATH and can be used by anyone</a:t>
            </a:r>
          </a:p>
          <a:p>
            <a:pPr fontAlgn="base"/>
            <a:r>
              <a:rPr lang="en-US" b="0" i="0" dirty="0">
                <a:solidFill>
                  <a:schemeClr val="tx1">
                    <a:lumMod val="95000"/>
                    <a:lumOff val="5000"/>
                  </a:schemeClr>
                </a:solidFill>
                <a:effectLst/>
              </a:rPr>
              <a:t>Some campuses and departments have volunteered to be part of the pilot program that begins with the Spring 2024 semester. However, anyone can use them that isn’t part of the pilot program</a:t>
            </a:r>
          </a:p>
          <a:p>
            <a:pPr fontAlgn="base"/>
            <a:r>
              <a:rPr lang="en-US" dirty="0">
                <a:solidFill>
                  <a:schemeClr val="tx1">
                    <a:lumMod val="95000"/>
                    <a:lumOff val="5000"/>
                  </a:schemeClr>
                </a:solidFill>
              </a:rPr>
              <a:t>The goal is for these attributes to be added prior to the beginning of registration for Spring 2024, which begins on October 4</a:t>
            </a:r>
            <a:r>
              <a:rPr lang="en-US" baseline="30000" dirty="0">
                <a:solidFill>
                  <a:schemeClr val="tx1">
                    <a:lumMod val="95000"/>
                    <a:lumOff val="5000"/>
                  </a:schemeClr>
                </a:solidFill>
              </a:rPr>
              <a:t>th</a:t>
            </a:r>
            <a:r>
              <a:rPr lang="en-US" dirty="0">
                <a:solidFill>
                  <a:schemeClr val="tx1">
                    <a:lumMod val="95000"/>
                    <a:lumOff val="5000"/>
                  </a:schemeClr>
                </a:solidFill>
              </a:rPr>
              <a:t> </a:t>
            </a:r>
          </a:p>
          <a:p>
            <a:pPr fontAlgn="base"/>
            <a:r>
              <a:rPr lang="en-US" b="0" i="0" dirty="0">
                <a:solidFill>
                  <a:schemeClr val="tx1">
                    <a:lumMod val="95000"/>
                    <a:lumOff val="5000"/>
                  </a:schemeClr>
                </a:solidFill>
                <a:effectLst/>
              </a:rPr>
              <a:t>These attributes will roll when we roll Spring 2024 to Spring 2025 in April of 2024.  Ca</a:t>
            </a:r>
            <a:r>
              <a:rPr lang="en-US" dirty="0">
                <a:solidFill>
                  <a:schemeClr val="tx1">
                    <a:lumMod val="95000"/>
                    <a:lumOff val="5000"/>
                  </a:schemeClr>
                </a:solidFill>
              </a:rPr>
              <a:t>mpus registrars and academic schedulers will need to clean these up each semester after the roll.</a:t>
            </a:r>
            <a:endParaRPr lang="en-US" b="0" i="0" dirty="0">
              <a:solidFill>
                <a:schemeClr val="tx1">
                  <a:lumMod val="95000"/>
                  <a:lumOff val="5000"/>
                </a:schemeClr>
              </a:solidFill>
              <a:effectLst/>
            </a:endParaRPr>
          </a:p>
          <a:p>
            <a:pPr marL="0" indent="0" algn="l" fontAlgn="base">
              <a:buNone/>
            </a:pP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2507865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fontAlgn="base"/>
            <a:r>
              <a:rPr lang="en-US" dirty="0">
                <a:solidFill>
                  <a:schemeClr val="tx1">
                    <a:lumMod val="95000"/>
                    <a:lumOff val="5000"/>
                  </a:schemeClr>
                </a:solidFill>
              </a:rPr>
              <a:t>LionPATH query PE_SR_CLASS_ATTRIBUTE will allow you to find any classes with this designation</a:t>
            </a:r>
          </a:p>
          <a:p>
            <a:pPr fontAlgn="base"/>
            <a:endParaRPr lang="en-US" b="0" i="0" dirty="0">
              <a:solidFill>
                <a:schemeClr val="tx1">
                  <a:lumMod val="95000"/>
                  <a:lumOff val="5000"/>
                </a:schemeClr>
              </a:solidFill>
              <a:effectLst/>
            </a:endParaRPr>
          </a:p>
          <a:p>
            <a:pPr fontAlgn="base"/>
            <a:r>
              <a:rPr lang="en-US" dirty="0">
                <a:solidFill>
                  <a:schemeClr val="tx1">
                    <a:lumMod val="95000"/>
                    <a:lumOff val="5000"/>
                  </a:schemeClr>
                </a:solidFill>
              </a:rPr>
              <a:t>Website with more information about this initiative:</a:t>
            </a:r>
          </a:p>
          <a:p>
            <a:pPr marL="0" indent="0" fontAlgn="base">
              <a:buNone/>
            </a:pPr>
            <a:r>
              <a:rPr lang="en-US" b="0" i="0" dirty="0">
                <a:solidFill>
                  <a:schemeClr val="tx1">
                    <a:lumMod val="95000"/>
                    <a:lumOff val="5000"/>
                  </a:schemeClr>
                </a:solidFill>
                <a:effectLst/>
              </a:rPr>
              <a:t>	</a:t>
            </a:r>
            <a:r>
              <a:rPr lang="en-US" b="0" i="0" dirty="0">
                <a:solidFill>
                  <a:schemeClr val="tx1">
                    <a:lumMod val="95000"/>
                    <a:lumOff val="5000"/>
                  </a:schemeClr>
                </a:solidFill>
                <a:effectLst/>
                <a:hlinkClick r:id="rId2"/>
              </a:rPr>
              <a:t>https://sites.psu.edu/coursemarkings/</a:t>
            </a:r>
            <a:endParaRPr lang="en-US" b="0" i="0" dirty="0">
              <a:solidFill>
                <a:schemeClr val="tx1">
                  <a:lumMod val="95000"/>
                  <a:lumOff val="5000"/>
                </a:schemeClr>
              </a:solidFill>
              <a:effectLst/>
            </a:endParaRPr>
          </a:p>
          <a:p>
            <a:pPr marL="0" indent="0" fontAlgn="base">
              <a:buNone/>
            </a:pPr>
            <a:endParaRPr lang="en-US" b="0" i="0" dirty="0">
              <a:solidFill>
                <a:schemeClr val="tx1">
                  <a:lumMod val="95000"/>
                  <a:lumOff val="5000"/>
                </a:schemeClr>
              </a:solidFill>
              <a:effectLst/>
            </a:endParaRPr>
          </a:p>
          <a:p>
            <a:pPr marL="0" indent="0" algn="l" fontAlgn="base">
              <a:buNone/>
            </a:pP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205458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Room Characteristics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3222960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Room Characteristics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fontAlgn="base"/>
            <a:r>
              <a:rPr lang="en-US" b="0" i="0" dirty="0">
                <a:solidFill>
                  <a:schemeClr val="tx1">
                    <a:lumMod val="95000"/>
                    <a:lumOff val="5000"/>
                  </a:schemeClr>
                </a:solidFill>
                <a:effectLst/>
              </a:rPr>
              <a:t>Room </a:t>
            </a:r>
            <a:r>
              <a:rPr lang="en-US" dirty="0">
                <a:solidFill>
                  <a:schemeClr val="tx1">
                    <a:lumMod val="95000"/>
                    <a:lumOff val="5000"/>
                  </a:schemeClr>
                </a:solidFill>
              </a:rPr>
              <a:t>characteristics can be added to classes in LionPATH on the Meetings tab in Maintain Schedule of Classes</a:t>
            </a:r>
          </a:p>
          <a:p>
            <a:pPr fontAlgn="base"/>
            <a:r>
              <a:rPr lang="en-US" b="0" i="0" dirty="0">
                <a:solidFill>
                  <a:schemeClr val="tx1">
                    <a:lumMod val="95000"/>
                    <a:lumOff val="5000"/>
                  </a:schemeClr>
                </a:solidFill>
                <a:effectLst/>
              </a:rPr>
              <a:t>Only add characteristics needed or req</a:t>
            </a:r>
            <a:r>
              <a:rPr lang="en-US" dirty="0">
                <a:solidFill>
                  <a:schemeClr val="tx1">
                    <a:lumMod val="95000"/>
                    <a:lumOff val="5000"/>
                  </a:schemeClr>
                </a:solidFill>
              </a:rPr>
              <a:t>uested by the instructor</a:t>
            </a:r>
          </a:p>
          <a:p>
            <a:pPr fontAlgn="base"/>
            <a:r>
              <a:rPr lang="en-US" b="0" i="0" dirty="0">
                <a:solidFill>
                  <a:schemeClr val="tx1">
                    <a:lumMod val="95000"/>
                    <a:lumOff val="5000"/>
                  </a:schemeClr>
                </a:solidFill>
                <a:effectLst/>
              </a:rPr>
              <a:t>With new buildings being built and rooms being updated regularly, you need to check the </a:t>
            </a:r>
            <a:r>
              <a:rPr lang="en-US" dirty="0">
                <a:solidFill>
                  <a:schemeClr val="tx1">
                    <a:lumMod val="95000"/>
                    <a:lumOff val="5000"/>
                  </a:schemeClr>
                </a:solidFill>
              </a:rPr>
              <a:t>r</a:t>
            </a:r>
            <a:r>
              <a:rPr lang="en-US" b="0" i="0" dirty="0">
                <a:solidFill>
                  <a:schemeClr val="tx1">
                    <a:lumMod val="95000"/>
                    <a:lumOff val="5000"/>
                  </a:schemeClr>
                </a:solidFill>
                <a:effectLst/>
              </a:rPr>
              <a:t>oom </a:t>
            </a:r>
            <a:r>
              <a:rPr lang="en-US" dirty="0">
                <a:solidFill>
                  <a:schemeClr val="tx1">
                    <a:lumMod val="95000"/>
                    <a:lumOff val="5000"/>
                  </a:schemeClr>
                </a:solidFill>
              </a:rPr>
              <a:t>f</a:t>
            </a:r>
            <a:r>
              <a:rPr lang="en-US" b="0" i="0" dirty="0">
                <a:solidFill>
                  <a:schemeClr val="tx1">
                    <a:lumMod val="95000"/>
                    <a:lumOff val="5000"/>
                  </a:schemeClr>
                </a:solidFill>
                <a:effectLst/>
              </a:rPr>
              <a:t>eatures and capacity in 25Live to make sure you are still requesting the correct </a:t>
            </a:r>
            <a:r>
              <a:rPr lang="en-US" dirty="0">
                <a:solidFill>
                  <a:schemeClr val="tx1">
                    <a:lumMod val="95000"/>
                    <a:lumOff val="5000"/>
                  </a:schemeClr>
                </a:solidFill>
              </a:rPr>
              <a:t>information</a:t>
            </a:r>
          </a:p>
          <a:p>
            <a:pPr fontAlgn="base"/>
            <a:r>
              <a:rPr lang="en-US" b="0" i="0" dirty="0">
                <a:solidFill>
                  <a:schemeClr val="tx1">
                    <a:lumMod val="95000"/>
                    <a:lumOff val="5000"/>
                  </a:schemeClr>
                </a:solidFill>
                <a:effectLst/>
              </a:rPr>
              <a:t>The Optimizer will only find you rooms with the capacity and room characteristics you requested</a:t>
            </a:r>
            <a:r>
              <a:rPr lang="en-US" dirty="0">
                <a:solidFill>
                  <a:schemeClr val="tx1">
                    <a:lumMod val="95000"/>
                    <a:lumOff val="5000"/>
                  </a:schemeClr>
                </a:solidFill>
              </a:rPr>
              <a:t>.  If a room doesn’t exist with the combination of room characteristics and capacity you requested, you will not get a room.</a:t>
            </a:r>
            <a:endParaRPr lang="en-US" b="0" i="0" dirty="0">
              <a:solidFill>
                <a:schemeClr val="tx1">
                  <a:lumMod val="95000"/>
                  <a:lumOff val="5000"/>
                </a:schemeClr>
              </a:solidFill>
              <a:effectLst/>
            </a:endParaRPr>
          </a:p>
          <a:p>
            <a:pPr marL="0" indent="0" algn="l" fontAlgn="base">
              <a:buNone/>
            </a:pP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665491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A86B-6311-BA8E-05AB-711723B4F369}"/>
              </a:ext>
            </a:extLst>
          </p:cNvPr>
          <p:cNvSpPr>
            <a:spLocks noGrp="1"/>
          </p:cNvSpPr>
          <p:nvPr>
            <p:ph type="title"/>
          </p:nvPr>
        </p:nvSpPr>
        <p:spPr/>
        <p:txBody>
          <a:bodyPr>
            <a:normAutofit/>
          </a:bodyPr>
          <a:lstStyle/>
          <a:p>
            <a:r>
              <a:rPr lang="en-US" b="1" dirty="0">
                <a:latin typeface="Franklin Gothic Book" panose="020B0503020102020204" pitchFamily="34" charset="0"/>
                <a:ea typeface="Tahoma" panose="020B0604030504040204" pitchFamily="34" charset="0"/>
                <a:cs typeface="Tahoma" panose="020B0604030504040204" pitchFamily="34" charset="0"/>
              </a:rPr>
              <a:t>Room Characteristics</a:t>
            </a:r>
            <a:endParaRPr lang="en-US" dirty="0"/>
          </a:p>
        </p:txBody>
      </p:sp>
      <p:pic>
        <p:nvPicPr>
          <p:cNvPr id="4" name="Picture 3">
            <a:extLst>
              <a:ext uri="{FF2B5EF4-FFF2-40B4-BE49-F238E27FC236}">
                <a16:creationId xmlns:a16="http://schemas.microsoft.com/office/drawing/2014/main" id="{5E175131-6B03-00CE-6BAF-B87E44AD9E1E}"/>
              </a:ext>
            </a:extLst>
          </p:cNvPr>
          <p:cNvPicPr>
            <a:picLocks noChangeAspect="1"/>
          </p:cNvPicPr>
          <p:nvPr/>
        </p:nvPicPr>
        <p:blipFill>
          <a:blip r:embed="rId2"/>
          <a:stretch>
            <a:fillRect/>
          </a:stretch>
        </p:blipFill>
        <p:spPr>
          <a:xfrm>
            <a:off x="904875" y="1131139"/>
            <a:ext cx="9305925" cy="5103529"/>
          </a:xfrm>
          <a:prstGeom prst="rect">
            <a:avLst/>
          </a:prstGeom>
        </p:spPr>
      </p:pic>
    </p:spTree>
    <p:extLst>
      <p:ext uri="{BB962C8B-B14F-4D97-AF65-F5344CB8AC3E}">
        <p14:creationId xmlns:p14="http://schemas.microsoft.com/office/powerpoint/2010/main" val="1807534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7BF8-6022-017B-4C7A-79FD75603AAB}"/>
              </a:ext>
            </a:extLst>
          </p:cNvPr>
          <p:cNvSpPr>
            <a:spLocks noGrp="1"/>
          </p:cNvSpPr>
          <p:nvPr>
            <p:ph type="title"/>
          </p:nvPr>
        </p:nvSpPr>
        <p:spPr/>
        <p:txBody>
          <a:bodyPr/>
          <a:lstStyle/>
          <a:p>
            <a:r>
              <a:rPr lang="en-US" dirty="0"/>
              <a:t>Room Characteristics</a:t>
            </a:r>
          </a:p>
        </p:txBody>
      </p:sp>
      <p:pic>
        <p:nvPicPr>
          <p:cNvPr id="4" name="Content Placeholder 3">
            <a:extLst>
              <a:ext uri="{FF2B5EF4-FFF2-40B4-BE49-F238E27FC236}">
                <a16:creationId xmlns:a16="http://schemas.microsoft.com/office/drawing/2014/main" id="{766BA1F4-D4C7-672F-556F-18381DB972C5}"/>
              </a:ext>
            </a:extLst>
          </p:cNvPr>
          <p:cNvPicPr>
            <a:picLocks noGrp="1" noChangeAspect="1"/>
          </p:cNvPicPr>
          <p:nvPr>
            <p:ph idx="1"/>
          </p:nvPr>
        </p:nvPicPr>
        <p:blipFill>
          <a:blip r:embed="rId2"/>
          <a:stretch>
            <a:fillRect/>
          </a:stretch>
        </p:blipFill>
        <p:spPr>
          <a:xfrm>
            <a:off x="644447" y="1018711"/>
            <a:ext cx="2456573" cy="5474164"/>
          </a:xfrm>
          <a:prstGeom prst="rect">
            <a:avLst/>
          </a:prstGeom>
        </p:spPr>
      </p:pic>
      <p:pic>
        <p:nvPicPr>
          <p:cNvPr id="5" name="Picture 4">
            <a:extLst>
              <a:ext uri="{FF2B5EF4-FFF2-40B4-BE49-F238E27FC236}">
                <a16:creationId xmlns:a16="http://schemas.microsoft.com/office/drawing/2014/main" id="{549D5A77-A830-50E7-45ED-07A2810502C2}"/>
              </a:ext>
            </a:extLst>
          </p:cNvPr>
          <p:cNvPicPr>
            <a:picLocks noChangeAspect="1"/>
          </p:cNvPicPr>
          <p:nvPr/>
        </p:nvPicPr>
        <p:blipFill>
          <a:blip r:embed="rId3"/>
          <a:stretch>
            <a:fillRect/>
          </a:stretch>
        </p:blipFill>
        <p:spPr>
          <a:xfrm>
            <a:off x="3667760" y="963962"/>
            <a:ext cx="8252780" cy="5776946"/>
          </a:xfrm>
          <a:prstGeom prst="rect">
            <a:avLst/>
          </a:prstGeom>
        </p:spPr>
      </p:pic>
    </p:spTree>
    <p:extLst>
      <p:ext uri="{BB962C8B-B14F-4D97-AF65-F5344CB8AC3E}">
        <p14:creationId xmlns:p14="http://schemas.microsoft.com/office/powerpoint/2010/main" val="2253727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err="1"/>
              <a:t>LionPATH</a:t>
            </a:r>
            <a:r>
              <a:rPr lang="en-US" sz="2400" dirty="0"/>
              <a:t> query</a:t>
            </a:r>
          </a:p>
          <a:p>
            <a:pPr marL="742950" lvl="1" indent="-285750"/>
            <a:r>
              <a:rPr lang="en-US" sz="2000" dirty="0"/>
              <a:t>PE_SR_ROOM_CHARACTERISTICS will allow you to see any classes for a specific term, campus, and subject that have requested room characteristics</a:t>
            </a:r>
          </a:p>
        </p:txBody>
      </p:sp>
    </p:spTree>
    <p:extLst>
      <p:ext uri="{BB962C8B-B14F-4D97-AF65-F5344CB8AC3E}">
        <p14:creationId xmlns:p14="http://schemas.microsoft.com/office/powerpoint/2010/main" val="315897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3C2ECB3B-D60D-10B0-8E9E-7F1BB98DBFF6}"/>
              </a:ext>
            </a:extLst>
          </p:cNvPr>
          <p:cNvCxnSpPr>
            <a:cxnSpLocks/>
          </p:cNvCxnSpPr>
          <p:nvPr/>
        </p:nvCxnSpPr>
        <p:spPr>
          <a:xfrm>
            <a:off x="10689960" y="1406529"/>
            <a:ext cx="0" cy="6369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B360E2-F974-4A25-BB61-172E976EAF4B}"/>
              </a:ext>
            </a:extLst>
          </p:cNvPr>
          <p:cNvSpPr>
            <a:spLocks noGrp="1"/>
          </p:cNvSpPr>
          <p:nvPr>
            <p:ph type="title"/>
          </p:nvPr>
        </p:nvSpPr>
        <p:spPr/>
        <p:txBody>
          <a:bodyPr>
            <a:normAutofit/>
          </a:bodyPr>
          <a:lstStyle/>
          <a:p>
            <a:r>
              <a:rPr lang="en-US" dirty="0"/>
              <a:t>Program Backstory / Timeline</a:t>
            </a:r>
          </a:p>
        </p:txBody>
      </p:sp>
      <p:sp>
        <p:nvSpPr>
          <p:cNvPr id="3" name="Content Placeholder 2">
            <a:extLst>
              <a:ext uri="{FF2B5EF4-FFF2-40B4-BE49-F238E27FC236}">
                <a16:creationId xmlns:a16="http://schemas.microsoft.com/office/drawing/2014/main" id="{6B85E9CC-92A6-4DCB-A3C9-C8253748E378}"/>
              </a:ext>
            </a:extLst>
          </p:cNvPr>
          <p:cNvSpPr>
            <a:spLocks noGrp="1"/>
          </p:cNvSpPr>
          <p:nvPr>
            <p:ph idx="1"/>
          </p:nvPr>
        </p:nvSpPr>
        <p:spPr>
          <a:xfrm>
            <a:off x="740546" y="2358902"/>
            <a:ext cx="2465772" cy="793889"/>
          </a:xfrm>
          <a:solidFill>
            <a:schemeClr val="accent2"/>
          </a:solidFill>
        </p:spPr>
        <p:txBody>
          <a:bodyPr>
            <a:normAutofit fontScale="70000" lnSpcReduction="20000"/>
          </a:bodyPr>
          <a:lstStyle/>
          <a:p>
            <a:pPr marL="0" indent="0" algn="ctr">
              <a:lnSpc>
                <a:spcPct val="100000"/>
              </a:lnSpc>
              <a:buNone/>
            </a:pPr>
            <a:r>
              <a:rPr lang="en-US" dirty="0">
                <a:solidFill>
                  <a:schemeClr val="bg1"/>
                </a:solidFill>
              </a:rPr>
              <a:t>Provost charges</a:t>
            </a:r>
          </a:p>
          <a:p>
            <a:pPr marL="0" indent="0" algn="ctr">
              <a:lnSpc>
                <a:spcPct val="100000"/>
              </a:lnSpc>
              <a:buNone/>
            </a:pPr>
            <a:r>
              <a:rPr lang="en-US" dirty="0">
                <a:solidFill>
                  <a:schemeClr val="bg1"/>
                </a:solidFill>
              </a:rPr>
              <a:t>Oversight Committee</a:t>
            </a:r>
          </a:p>
          <a:p>
            <a:pPr algn="ctr"/>
            <a:endParaRPr lang="en-US" dirty="0">
              <a:solidFill>
                <a:schemeClr val="bg1"/>
              </a:solidFill>
            </a:endParaRPr>
          </a:p>
        </p:txBody>
      </p:sp>
      <p:sp>
        <p:nvSpPr>
          <p:cNvPr id="4" name="Content Placeholder 2">
            <a:extLst>
              <a:ext uri="{FF2B5EF4-FFF2-40B4-BE49-F238E27FC236}">
                <a16:creationId xmlns:a16="http://schemas.microsoft.com/office/drawing/2014/main" id="{4DA076A1-063E-41FE-A3CB-E5E239E9D951}"/>
              </a:ext>
            </a:extLst>
          </p:cNvPr>
          <p:cNvSpPr txBox="1">
            <a:spLocks/>
          </p:cNvSpPr>
          <p:nvPr/>
        </p:nvSpPr>
        <p:spPr>
          <a:xfrm>
            <a:off x="838200" y="3230498"/>
            <a:ext cx="1967143" cy="266995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Rich Bundy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Michael Busges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David Callejo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Yvonne Gaudelius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Melissa Kunes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Justin Schwartz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Andrew Sears</a:t>
            </a:r>
          </a:p>
        </p:txBody>
      </p:sp>
      <p:sp>
        <p:nvSpPr>
          <p:cNvPr id="6" name="Content Placeholder 2">
            <a:extLst>
              <a:ext uri="{FF2B5EF4-FFF2-40B4-BE49-F238E27FC236}">
                <a16:creationId xmlns:a16="http://schemas.microsoft.com/office/drawing/2014/main" id="{67F1D4A5-5EF5-4BF1-A221-31DA0993CD41}"/>
              </a:ext>
            </a:extLst>
          </p:cNvPr>
          <p:cNvSpPr txBox="1">
            <a:spLocks/>
          </p:cNvSpPr>
          <p:nvPr/>
        </p:nvSpPr>
        <p:spPr>
          <a:xfrm>
            <a:off x="3449752" y="3677332"/>
            <a:ext cx="2647833" cy="1443805"/>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Technical Specifications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Financial Aid &amp; Purchasing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Infrastructure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Pedagogy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8" name="Content Placeholder 2">
            <a:extLst>
              <a:ext uri="{FF2B5EF4-FFF2-40B4-BE49-F238E27FC236}">
                <a16:creationId xmlns:a16="http://schemas.microsoft.com/office/drawing/2014/main" id="{47E17245-5FF9-4E12-96ED-05B273AF4991}"/>
              </a:ext>
            </a:extLst>
          </p:cNvPr>
          <p:cNvSpPr txBox="1">
            <a:spLocks/>
          </p:cNvSpPr>
          <p:nvPr/>
        </p:nvSpPr>
        <p:spPr>
          <a:xfrm>
            <a:off x="3346884" y="2043452"/>
            <a:ext cx="7535674" cy="522204"/>
          </a:xfrm>
          <a:prstGeom prst="rect">
            <a:avLst/>
          </a:prstGeom>
          <a:solidFill>
            <a:schemeClr val="accent2"/>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IST Pilot</a:t>
            </a:r>
            <a:r>
              <a:rPr lang="en-US" dirty="0">
                <a:solidFill>
                  <a:srgbClr val="FFFFFF"/>
                </a:solidFill>
                <a:latin typeface="Franklin Gothic Book" panose="020B0503020102020204"/>
              </a:rPr>
              <a:t> -&gt; Requirement</a:t>
            </a:r>
            <a:endPar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3CDA37B7-A01E-443E-A715-1510C9F23D9F}"/>
              </a:ext>
            </a:extLst>
          </p:cNvPr>
          <p:cNvSpPr txBox="1">
            <a:spLocks/>
          </p:cNvSpPr>
          <p:nvPr/>
        </p:nvSpPr>
        <p:spPr>
          <a:xfrm>
            <a:off x="3346885" y="2802781"/>
            <a:ext cx="2647834" cy="793889"/>
          </a:xfrm>
          <a:prstGeom prst="rect">
            <a:avLst/>
          </a:prstGeom>
          <a:solidFill>
            <a:schemeClr val="accent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4 Task Forces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(40+ faculty/staff)</a:t>
            </a:r>
          </a:p>
        </p:txBody>
      </p:sp>
      <p:sp>
        <p:nvSpPr>
          <p:cNvPr id="10" name="Content Placeholder 2">
            <a:extLst>
              <a:ext uri="{FF2B5EF4-FFF2-40B4-BE49-F238E27FC236}">
                <a16:creationId xmlns:a16="http://schemas.microsoft.com/office/drawing/2014/main" id="{99388612-6DCE-4B48-9ECB-F2BAE51CC307}"/>
              </a:ext>
            </a:extLst>
          </p:cNvPr>
          <p:cNvSpPr txBox="1">
            <a:spLocks/>
          </p:cNvSpPr>
          <p:nvPr/>
        </p:nvSpPr>
        <p:spPr>
          <a:xfrm>
            <a:off x="7388220" y="2802781"/>
            <a:ext cx="3494337" cy="793889"/>
          </a:xfrm>
          <a:prstGeom prst="rect">
            <a:avLst/>
          </a:prstGeom>
          <a:solidFill>
            <a:schemeClr val="accent2"/>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en-US" sz="2000" dirty="0">
                <a:solidFill>
                  <a:srgbClr val="FFFFFF"/>
                </a:solidFill>
                <a:latin typeface="Franklin Gothic Book" panose="020B0503020102020204"/>
              </a:rPr>
              <a:t>Implementation</a:t>
            </a:r>
            <a:endPar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Committee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51931D3B-F270-44AB-93EB-BDE7F6F1ED95}"/>
              </a:ext>
            </a:extLst>
          </p:cNvPr>
          <p:cNvSpPr txBox="1"/>
          <p:nvPr/>
        </p:nvSpPr>
        <p:spPr>
          <a:xfrm>
            <a:off x="1308081" y="1424746"/>
            <a:ext cx="13948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Spring 2021</a:t>
            </a:r>
          </a:p>
        </p:txBody>
      </p:sp>
      <p:sp>
        <p:nvSpPr>
          <p:cNvPr id="12" name="TextBox 11">
            <a:extLst>
              <a:ext uri="{FF2B5EF4-FFF2-40B4-BE49-F238E27FC236}">
                <a16:creationId xmlns:a16="http://schemas.microsoft.com/office/drawing/2014/main" id="{DF79BFBF-2BD9-47AB-99BF-51C9F269C290}"/>
              </a:ext>
            </a:extLst>
          </p:cNvPr>
          <p:cNvSpPr txBox="1"/>
          <p:nvPr/>
        </p:nvSpPr>
        <p:spPr>
          <a:xfrm>
            <a:off x="5106562" y="1424746"/>
            <a:ext cx="1112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Fall 2021</a:t>
            </a:r>
          </a:p>
        </p:txBody>
      </p:sp>
      <p:sp>
        <p:nvSpPr>
          <p:cNvPr id="13" name="TextBox 12">
            <a:extLst>
              <a:ext uri="{FF2B5EF4-FFF2-40B4-BE49-F238E27FC236}">
                <a16:creationId xmlns:a16="http://schemas.microsoft.com/office/drawing/2014/main" id="{497071B5-BA2F-411D-BC56-D298AFF8BECC}"/>
              </a:ext>
            </a:extLst>
          </p:cNvPr>
          <p:cNvSpPr txBox="1"/>
          <p:nvPr/>
        </p:nvSpPr>
        <p:spPr>
          <a:xfrm>
            <a:off x="6382431" y="1424746"/>
            <a:ext cx="1402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Spring 2022</a:t>
            </a:r>
          </a:p>
        </p:txBody>
      </p:sp>
      <p:sp>
        <p:nvSpPr>
          <p:cNvPr id="14" name="Arrow: Right 13">
            <a:extLst>
              <a:ext uri="{FF2B5EF4-FFF2-40B4-BE49-F238E27FC236}">
                <a16:creationId xmlns:a16="http://schemas.microsoft.com/office/drawing/2014/main" id="{C06F2C8D-AD0C-450C-9B2B-8097D1855438}"/>
              </a:ext>
            </a:extLst>
          </p:cNvPr>
          <p:cNvSpPr/>
          <p:nvPr/>
        </p:nvSpPr>
        <p:spPr>
          <a:xfrm>
            <a:off x="10882558" y="2109240"/>
            <a:ext cx="744984" cy="3906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5" name="Arrow: Right 14">
            <a:extLst>
              <a:ext uri="{FF2B5EF4-FFF2-40B4-BE49-F238E27FC236}">
                <a16:creationId xmlns:a16="http://schemas.microsoft.com/office/drawing/2014/main" id="{53FEBC31-3094-4E6F-9A8F-A42342A0B5EB}"/>
              </a:ext>
            </a:extLst>
          </p:cNvPr>
          <p:cNvSpPr/>
          <p:nvPr/>
        </p:nvSpPr>
        <p:spPr>
          <a:xfrm>
            <a:off x="10882558" y="2992242"/>
            <a:ext cx="744984" cy="3906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17" name="Straight Connector 16">
            <a:extLst>
              <a:ext uri="{FF2B5EF4-FFF2-40B4-BE49-F238E27FC236}">
                <a16:creationId xmlns:a16="http://schemas.microsoft.com/office/drawing/2014/main" id="{DC73058D-03FA-4542-B2E1-2CF208E0C6F6}"/>
              </a:ext>
            </a:extLst>
          </p:cNvPr>
          <p:cNvCxnSpPr>
            <a:cxnSpLocks/>
          </p:cNvCxnSpPr>
          <p:nvPr/>
        </p:nvCxnSpPr>
        <p:spPr>
          <a:xfrm>
            <a:off x="740546" y="1485862"/>
            <a:ext cx="0" cy="247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016985-80EE-4A2E-807A-C489F405E3ED}"/>
              </a:ext>
            </a:extLst>
          </p:cNvPr>
          <p:cNvCxnSpPr>
            <a:cxnSpLocks/>
          </p:cNvCxnSpPr>
          <p:nvPr/>
        </p:nvCxnSpPr>
        <p:spPr>
          <a:xfrm>
            <a:off x="3272162" y="1485862"/>
            <a:ext cx="0" cy="247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3CD61C-4579-4789-A1AD-54ECE2582938}"/>
              </a:ext>
            </a:extLst>
          </p:cNvPr>
          <p:cNvSpPr txBox="1"/>
          <p:nvPr/>
        </p:nvSpPr>
        <p:spPr>
          <a:xfrm>
            <a:off x="3357890" y="1424746"/>
            <a:ext cx="1585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Summer 2021</a:t>
            </a:r>
          </a:p>
        </p:txBody>
      </p:sp>
      <p:cxnSp>
        <p:nvCxnSpPr>
          <p:cNvPr id="20" name="Straight Connector 19">
            <a:extLst>
              <a:ext uri="{FF2B5EF4-FFF2-40B4-BE49-F238E27FC236}">
                <a16:creationId xmlns:a16="http://schemas.microsoft.com/office/drawing/2014/main" id="{8D459E63-5316-44A4-AACA-252821316888}"/>
              </a:ext>
            </a:extLst>
          </p:cNvPr>
          <p:cNvCxnSpPr>
            <a:cxnSpLocks/>
          </p:cNvCxnSpPr>
          <p:nvPr/>
        </p:nvCxnSpPr>
        <p:spPr>
          <a:xfrm>
            <a:off x="5025062" y="1485862"/>
            <a:ext cx="0" cy="247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A8BE6B-BEF6-4B95-8A7E-F11CF76DD8C2}"/>
              </a:ext>
            </a:extLst>
          </p:cNvPr>
          <p:cNvCxnSpPr>
            <a:cxnSpLocks/>
          </p:cNvCxnSpPr>
          <p:nvPr/>
        </p:nvCxnSpPr>
        <p:spPr>
          <a:xfrm>
            <a:off x="6300931" y="1485862"/>
            <a:ext cx="0" cy="247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EF597B-B22D-45EC-BC02-2372FF76C7B3}"/>
              </a:ext>
            </a:extLst>
          </p:cNvPr>
          <p:cNvCxnSpPr>
            <a:cxnSpLocks/>
          </p:cNvCxnSpPr>
          <p:nvPr/>
        </p:nvCxnSpPr>
        <p:spPr>
          <a:xfrm>
            <a:off x="7866879" y="1485862"/>
            <a:ext cx="0" cy="247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773A068D-E2F7-41A3-ABAD-1C5B4A14F069}"/>
              </a:ext>
            </a:extLst>
          </p:cNvPr>
          <p:cNvSpPr txBox="1">
            <a:spLocks/>
          </p:cNvSpPr>
          <p:nvPr/>
        </p:nvSpPr>
        <p:spPr>
          <a:xfrm>
            <a:off x="6054092" y="2802781"/>
            <a:ext cx="1274755" cy="793889"/>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Final Report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4" name="Content Placeholder 2">
            <a:extLst>
              <a:ext uri="{FF2B5EF4-FFF2-40B4-BE49-F238E27FC236}">
                <a16:creationId xmlns:a16="http://schemas.microsoft.com/office/drawing/2014/main" id="{AD58D4E3-1D66-4868-BD71-968F06E56AFB}"/>
              </a:ext>
            </a:extLst>
          </p:cNvPr>
          <p:cNvSpPr txBox="1">
            <a:spLocks/>
          </p:cNvSpPr>
          <p:nvPr/>
        </p:nvSpPr>
        <p:spPr>
          <a:xfrm>
            <a:off x="6741994" y="3833796"/>
            <a:ext cx="4140563" cy="390626"/>
          </a:xfrm>
          <a:prstGeom prst="rect">
            <a:avLst/>
          </a:prstGeom>
          <a:solidFill>
            <a:schemeClr val="accent2"/>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en-US" sz="2000" dirty="0">
                <a:solidFill>
                  <a:srgbClr val="FFFFFF"/>
                </a:solidFill>
                <a:latin typeface="Franklin Gothic Book" panose="020B0503020102020204"/>
              </a:rPr>
              <a:t>Awareness</a:t>
            </a:r>
            <a:endParaRPr kumimoji="0" lang="en-US" sz="2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6" name="TextBox 15">
            <a:extLst>
              <a:ext uri="{FF2B5EF4-FFF2-40B4-BE49-F238E27FC236}">
                <a16:creationId xmlns:a16="http://schemas.microsoft.com/office/drawing/2014/main" id="{7E371724-913C-60EF-FF3A-C241FDD31959}"/>
              </a:ext>
            </a:extLst>
          </p:cNvPr>
          <p:cNvSpPr txBox="1"/>
          <p:nvPr/>
        </p:nvSpPr>
        <p:spPr>
          <a:xfrm>
            <a:off x="10008876" y="1078256"/>
            <a:ext cx="13621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Franklin Gothic Book" panose="020B0503020102020204"/>
                <a:ea typeface="+mn-ea"/>
                <a:cs typeface="+mn-cs"/>
              </a:rPr>
              <a:t>We are here</a:t>
            </a:r>
          </a:p>
        </p:txBody>
      </p:sp>
      <p:sp>
        <p:nvSpPr>
          <p:cNvPr id="5" name="TextBox 4">
            <a:extLst>
              <a:ext uri="{FF2B5EF4-FFF2-40B4-BE49-F238E27FC236}">
                <a16:creationId xmlns:a16="http://schemas.microsoft.com/office/drawing/2014/main" id="{7E5819BF-95CE-271E-CAA0-8F0726989D87}"/>
              </a:ext>
            </a:extLst>
          </p:cNvPr>
          <p:cNvSpPr txBox="1"/>
          <p:nvPr/>
        </p:nvSpPr>
        <p:spPr>
          <a:xfrm>
            <a:off x="7948379" y="1426656"/>
            <a:ext cx="1121013"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Fall </a:t>
            </a:r>
            <a:r>
              <a:rPr lang="en-US" dirty="0">
                <a:solidFill>
                  <a:srgbClr val="000000"/>
                </a:solidFill>
                <a:latin typeface="Franklin Gothic Book" panose="020B0503020102020204"/>
              </a:rPr>
              <a:t>2022</a:t>
            </a: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5" name="TextBox 24">
            <a:extLst>
              <a:ext uri="{FF2B5EF4-FFF2-40B4-BE49-F238E27FC236}">
                <a16:creationId xmlns:a16="http://schemas.microsoft.com/office/drawing/2014/main" id="{B2114EFB-844E-5651-5A28-D35C5455472B}"/>
              </a:ext>
            </a:extLst>
          </p:cNvPr>
          <p:cNvSpPr txBox="1"/>
          <p:nvPr/>
        </p:nvSpPr>
        <p:spPr>
          <a:xfrm>
            <a:off x="9232395" y="1427933"/>
            <a:ext cx="1402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Spring 2023</a:t>
            </a:r>
          </a:p>
        </p:txBody>
      </p:sp>
      <p:cxnSp>
        <p:nvCxnSpPr>
          <p:cNvPr id="26" name="Straight Connector 25">
            <a:extLst>
              <a:ext uri="{FF2B5EF4-FFF2-40B4-BE49-F238E27FC236}">
                <a16:creationId xmlns:a16="http://schemas.microsoft.com/office/drawing/2014/main" id="{307BB6FB-93D7-CB3D-120C-4EF8D33BB3DE}"/>
              </a:ext>
            </a:extLst>
          </p:cNvPr>
          <p:cNvCxnSpPr>
            <a:cxnSpLocks/>
          </p:cNvCxnSpPr>
          <p:nvPr/>
        </p:nvCxnSpPr>
        <p:spPr>
          <a:xfrm>
            <a:off x="9150892" y="1489049"/>
            <a:ext cx="0" cy="247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Arrow: Right 14">
            <a:extLst>
              <a:ext uri="{FF2B5EF4-FFF2-40B4-BE49-F238E27FC236}">
                <a16:creationId xmlns:a16="http://schemas.microsoft.com/office/drawing/2014/main" id="{5262671C-5D45-51A9-96F8-44614A56CF1C}"/>
              </a:ext>
            </a:extLst>
          </p:cNvPr>
          <p:cNvSpPr/>
          <p:nvPr/>
        </p:nvSpPr>
        <p:spPr>
          <a:xfrm>
            <a:off x="10882557" y="3838946"/>
            <a:ext cx="744984" cy="3906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87515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One Semester Title Classes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3841916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normAutofit/>
          </a:bodyPr>
          <a:lstStyle/>
          <a:p>
            <a:r>
              <a:rPr lang="en-US" dirty="0"/>
              <a:t>One Semester Title Classes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a:bodyPr>
          <a:lstStyle/>
          <a:p>
            <a:pPr fontAlgn="base"/>
            <a:r>
              <a:rPr lang="en-US" dirty="0">
                <a:solidFill>
                  <a:schemeClr val="tx1">
                    <a:lumMod val="95000"/>
                    <a:lumOff val="5000"/>
                  </a:schemeClr>
                </a:solidFill>
              </a:rPr>
              <a:t>Now only one form for one-semester titles, Faculty Senate Approved Option (FSOP) and GenEd requests</a:t>
            </a:r>
          </a:p>
          <a:p>
            <a:pPr lvl="1" fontAlgn="base"/>
            <a:r>
              <a:rPr lang="en-US" b="0" i="0" dirty="0">
                <a:solidFill>
                  <a:schemeClr val="tx1">
                    <a:lumMod val="95000"/>
                    <a:lumOff val="5000"/>
                  </a:schemeClr>
                </a:solidFill>
                <a:effectLst/>
                <a:hlinkClick r:id="rId2"/>
              </a:rPr>
              <a:t>https://senate.psu.edu/curriculum/one-semester-titles-request-form/</a:t>
            </a:r>
            <a:endParaRPr lang="en-US" b="0" i="0" dirty="0">
              <a:solidFill>
                <a:schemeClr val="tx1">
                  <a:lumMod val="95000"/>
                  <a:lumOff val="5000"/>
                </a:schemeClr>
              </a:solidFill>
              <a:effectLst/>
            </a:endParaRPr>
          </a:p>
          <a:p>
            <a:pPr fontAlgn="base"/>
            <a:r>
              <a:rPr lang="en-US" dirty="0">
                <a:solidFill>
                  <a:schemeClr val="tx1">
                    <a:lumMod val="95000"/>
                    <a:lumOff val="5000"/>
                  </a:schemeClr>
                </a:solidFill>
              </a:rPr>
              <a:t>If you are offering a x97 class with a GenEd, you must wait for Faculty Senate approval before adding the attributes to the class</a:t>
            </a:r>
          </a:p>
          <a:p>
            <a:pPr lvl="1" fontAlgn="base"/>
            <a:r>
              <a:rPr lang="en-US" dirty="0">
                <a:solidFill>
                  <a:schemeClr val="tx1">
                    <a:lumMod val="95000"/>
                    <a:lumOff val="5000"/>
                  </a:schemeClr>
                </a:solidFill>
              </a:rPr>
              <a:t>Do not add GenEd attributes until you receive approval</a:t>
            </a:r>
            <a:endParaRPr lang="en-US" b="0" i="0" dirty="0">
              <a:solidFill>
                <a:schemeClr val="tx1">
                  <a:lumMod val="95000"/>
                  <a:lumOff val="5000"/>
                </a:schemeClr>
              </a:solidFill>
              <a:effectLst/>
            </a:endParaRPr>
          </a:p>
          <a:p>
            <a:pPr lvl="1" fontAlgn="base"/>
            <a:r>
              <a:rPr lang="en-US" b="0" i="0" dirty="0">
                <a:solidFill>
                  <a:schemeClr val="tx1">
                    <a:lumMod val="95000"/>
                    <a:lumOff val="5000"/>
                  </a:schemeClr>
                </a:solidFill>
                <a:effectLst/>
              </a:rPr>
              <a:t>You will receive an email when it has been approved</a:t>
            </a:r>
          </a:p>
          <a:p>
            <a:pPr fontAlgn="base"/>
            <a:endParaRPr lang="en-US" b="0" i="0" dirty="0">
              <a:solidFill>
                <a:schemeClr val="tx1">
                  <a:lumMod val="95000"/>
                  <a:lumOff val="5000"/>
                </a:schemeClr>
              </a:solidFill>
              <a:effectLst/>
            </a:endParaRPr>
          </a:p>
          <a:p>
            <a:pPr marL="0" indent="0" algn="l" fontAlgn="base">
              <a:buNone/>
            </a:pPr>
            <a:r>
              <a:rPr lang="en-US" b="0" i="0" dirty="0">
                <a:solidFill>
                  <a:srgbClr val="666666"/>
                </a:solidFill>
                <a:effectLst/>
                <a:latin typeface="Open Sans" panose="020B0606030504020204" pitchFamily="34" charset="0"/>
              </a:rPr>
              <a:t> </a:t>
            </a:r>
          </a:p>
        </p:txBody>
      </p:sp>
    </p:spTree>
    <p:extLst>
      <p:ext uri="{BB962C8B-B14F-4D97-AF65-F5344CB8AC3E}">
        <p14:creationId xmlns:p14="http://schemas.microsoft.com/office/powerpoint/2010/main" val="655038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Distribution of Classes and Room Requests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3809826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6EC-AA92-52C4-E3F1-B48ABB9D7640}"/>
              </a:ext>
            </a:extLst>
          </p:cNvPr>
          <p:cNvSpPr>
            <a:spLocks noGrp="1"/>
          </p:cNvSpPr>
          <p:nvPr>
            <p:ph type="title"/>
          </p:nvPr>
        </p:nvSpPr>
        <p:spPr/>
        <p:txBody>
          <a:bodyPr>
            <a:normAutofit/>
          </a:bodyPr>
          <a:lstStyle/>
          <a:p>
            <a:r>
              <a:rPr lang="en-US" dirty="0"/>
              <a:t>Spring 2024 Distribution of Classes</a:t>
            </a:r>
          </a:p>
        </p:txBody>
      </p:sp>
      <p:pic>
        <p:nvPicPr>
          <p:cNvPr id="5" name="Content Placeholder 4">
            <a:extLst>
              <a:ext uri="{FF2B5EF4-FFF2-40B4-BE49-F238E27FC236}">
                <a16:creationId xmlns:a16="http://schemas.microsoft.com/office/drawing/2014/main" id="{F458D0C5-5DA1-F2C3-BB44-0F08966B18E4}"/>
              </a:ext>
            </a:extLst>
          </p:cNvPr>
          <p:cNvPicPr>
            <a:picLocks noGrp="1" noChangeAspect="1"/>
          </p:cNvPicPr>
          <p:nvPr>
            <p:ph idx="1"/>
          </p:nvPr>
        </p:nvPicPr>
        <p:blipFill>
          <a:blip r:embed="rId2"/>
          <a:stretch>
            <a:fillRect/>
          </a:stretch>
        </p:blipFill>
        <p:spPr>
          <a:xfrm>
            <a:off x="675119" y="1451673"/>
            <a:ext cx="11002761" cy="4290532"/>
          </a:xfrm>
        </p:spPr>
      </p:pic>
    </p:spTree>
    <p:extLst>
      <p:ext uri="{BB962C8B-B14F-4D97-AF65-F5344CB8AC3E}">
        <p14:creationId xmlns:p14="http://schemas.microsoft.com/office/powerpoint/2010/main" val="223033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Size Requests for Spring 2024</a:t>
            </a:r>
          </a:p>
        </p:txBody>
      </p:sp>
      <p:sp>
        <p:nvSpPr>
          <p:cNvPr id="5" name="TextBox 4">
            <a:extLst>
              <a:ext uri="{FF2B5EF4-FFF2-40B4-BE49-F238E27FC236}">
                <a16:creationId xmlns:a16="http://schemas.microsoft.com/office/drawing/2014/main" id="{DD740FFD-2CF4-805C-3C47-08BC31F1E22E}"/>
              </a:ext>
            </a:extLst>
          </p:cNvPr>
          <p:cNvSpPr txBox="1"/>
          <p:nvPr/>
        </p:nvSpPr>
        <p:spPr>
          <a:xfrm>
            <a:off x="1063254" y="5199321"/>
            <a:ext cx="9856383" cy="646331"/>
          </a:xfrm>
          <a:prstGeom prst="rect">
            <a:avLst/>
          </a:prstGeom>
          <a:noFill/>
        </p:spPr>
        <p:txBody>
          <a:bodyPr wrap="square" rtlCol="0">
            <a:spAutoFit/>
          </a:bodyPr>
          <a:lstStyle/>
          <a:p>
            <a:r>
              <a:rPr lang="en-US" dirty="0"/>
              <a:t>If we only look at standard time with MWF 50-minute classes and TR 75-minute classes, a classroom can only accommodate 15 classes between 8:00am and 6:00pm.</a:t>
            </a:r>
          </a:p>
        </p:txBody>
      </p:sp>
      <p:graphicFrame>
        <p:nvGraphicFramePr>
          <p:cNvPr id="8" name="Table 8">
            <a:extLst>
              <a:ext uri="{FF2B5EF4-FFF2-40B4-BE49-F238E27FC236}">
                <a16:creationId xmlns:a16="http://schemas.microsoft.com/office/drawing/2014/main" id="{05ECC274-EC79-EA96-AA6B-86ED74C14181}"/>
              </a:ext>
            </a:extLst>
          </p:cNvPr>
          <p:cNvGraphicFramePr>
            <a:graphicFrameLocks noGrp="1"/>
          </p:cNvGraphicFramePr>
          <p:nvPr>
            <p:ph idx="1"/>
            <p:extLst>
              <p:ext uri="{D42A27DB-BD31-4B8C-83A1-F6EECF244321}">
                <p14:modId xmlns:p14="http://schemas.microsoft.com/office/powerpoint/2010/main" val="681778846"/>
              </p:ext>
            </p:extLst>
          </p:nvPr>
        </p:nvGraphicFramePr>
        <p:xfrm>
          <a:off x="838200" y="1404308"/>
          <a:ext cx="10515600" cy="3337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587996683"/>
                    </a:ext>
                  </a:extLst>
                </a:gridCol>
                <a:gridCol w="2628900">
                  <a:extLst>
                    <a:ext uri="{9D8B030D-6E8A-4147-A177-3AD203B41FA5}">
                      <a16:colId xmlns:a16="http://schemas.microsoft.com/office/drawing/2014/main" val="3756184125"/>
                    </a:ext>
                  </a:extLst>
                </a:gridCol>
                <a:gridCol w="2628900">
                  <a:extLst>
                    <a:ext uri="{9D8B030D-6E8A-4147-A177-3AD203B41FA5}">
                      <a16:colId xmlns:a16="http://schemas.microsoft.com/office/drawing/2014/main" val="3664513601"/>
                    </a:ext>
                  </a:extLst>
                </a:gridCol>
                <a:gridCol w="2628900">
                  <a:extLst>
                    <a:ext uri="{9D8B030D-6E8A-4147-A177-3AD203B41FA5}">
                      <a16:colId xmlns:a16="http://schemas.microsoft.com/office/drawing/2014/main" val="2644900761"/>
                    </a:ext>
                  </a:extLst>
                </a:gridCol>
              </a:tblGrid>
              <a:tr h="370840">
                <a:tc>
                  <a:txBody>
                    <a:bodyPr/>
                    <a:lstStyle/>
                    <a:p>
                      <a:r>
                        <a:rPr lang="en-US" dirty="0"/>
                        <a:t>Room Size Ranges</a:t>
                      </a:r>
                    </a:p>
                  </a:txBody>
                  <a:tcPr/>
                </a:tc>
                <a:tc>
                  <a:txBody>
                    <a:bodyPr/>
                    <a:lstStyle/>
                    <a:p>
                      <a:r>
                        <a:rPr lang="en-US" dirty="0"/>
                        <a:t>Number of Rooms</a:t>
                      </a:r>
                    </a:p>
                  </a:txBody>
                  <a:tcPr/>
                </a:tc>
                <a:tc>
                  <a:txBody>
                    <a:bodyPr/>
                    <a:lstStyle/>
                    <a:p>
                      <a:r>
                        <a:rPr lang="en-US" dirty="0"/>
                        <a:t>Max Number of Classes</a:t>
                      </a:r>
                    </a:p>
                  </a:txBody>
                  <a:tcPr/>
                </a:tc>
                <a:tc>
                  <a:txBody>
                    <a:bodyPr/>
                    <a:lstStyle/>
                    <a:p>
                      <a:r>
                        <a:rPr lang="en-US" dirty="0"/>
                        <a:t>Number of Requests</a:t>
                      </a:r>
                    </a:p>
                  </a:txBody>
                  <a:tcPr/>
                </a:tc>
                <a:extLst>
                  <a:ext uri="{0D108BD9-81ED-4DB2-BD59-A6C34878D82A}">
                    <a16:rowId xmlns:a16="http://schemas.microsoft.com/office/drawing/2014/main" val="2361673476"/>
                  </a:ext>
                </a:extLst>
              </a:tr>
              <a:tr h="370840">
                <a:tc>
                  <a:txBody>
                    <a:bodyPr/>
                    <a:lstStyle/>
                    <a:p>
                      <a:pPr algn="ctr"/>
                      <a:r>
                        <a:rPr lang="en-US" dirty="0"/>
                        <a:t>314-736</a:t>
                      </a:r>
                    </a:p>
                  </a:txBody>
                  <a:tcPr/>
                </a:tc>
                <a:tc>
                  <a:txBody>
                    <a:bodyPr/>
                    <a:lstStyle/>
                    <a:p>
                      <a:pPr algn="ctr"/>
                      <a:r>
                        <a:rPr lang="en-US" dirty="0"/>
                        <a:t>8</a:t>
                      </a:r>
                    </a:p>
                  </a:txBody>
                  <a:tcPr/>
                </a:tc>
                <a:tc>
                  <a:txBody>
                    <a:bodyPr/>
                    <a:lstStyle/>
                    <a:p>
                      <a:pPr algn="ctr"/>
                      <a:r>
                        <a:rPr lang="en-US" dirty="0"/>
                        <a:t>120</a:t>
                      </a:r>
                    </a:p>
                  </a:txBody>
                  <a:tcPr/>
                </a:tc>
                <a:tc>
                  <a:txBody>
                    <a:bodyPr/>
                    <a:lstStyle/>
                    <a:p>
                      <a:pPr algn="ctr"/>
                      <a:r>
                        <a:rPr lang="en-US" dirty="0"/>
                        <a:t>133</a:t>
                      </a:r>
                    </a:p>
                  </a:txBody>
                  <a:tcPr/>
                </a:tc>
                <a:extLst>
                  <a:ext uri="{0D108BD9-81ED-4DB2-BD59-A6C34878D82A}">
                    <a16:rowId xmlns:a16="http://schemas.microsoft.com/office/drawing/2014/main" val="1159017204"/>
                  </a:ext>
                </a:extLst>
              </a:tr>
              <a:tr h="370840">
                <a:tc>
                  <a:txBody>
                    <a:bodyPr/>
                    <a:lstStyle/>
                    <a:p>
                      <a:pPr algn="ctr"/>
                      <a:r>
                        <a:rPr lang="en-US" dirty="0"/>
                        <a:t>150-261</a:t>
                      </a:r>
                    </a:p>
                  </a:txBody>
                  <a:tcPr/>
                </a:tc>
                <a:tc>
                  <a:txBody>
                    <a:bodyPr/>
                    <a:lstStyle/>
                    <a:p>
                      <a:pPr algn="ctr"/>
                      <a:r>
                        <a:rPr lang="en-US" dirty="0"/>
                        <a:t>16</a:t>
                      </a:r>
                    </a:p>
                  </a:txBody>
                  <a:tcPr/>
                </a:tc>
                <a:tc>
                  <a:txBody>
                    <a:bodyPr/>
                    <a:lstStyle/>
                    <a:p>
                      <a:pPr algn="ctr"/>
                      <a:r>
                        <a:rPr lang="en-US" dirty="0"/>
                        <a:t>240</a:t>
                      </a:r>
                    </a:p>
                  </a:txBody>
                  <a:tcPr/>
                </a:tc>
                <a:tc>
                  <a:txBody>
                    <a:bodyPr/>
                    <a:lstStyle/>
                    <a:p>
                      <a:pPr algn="ctr"/>
                      <a:r>
                        <a:rPr lang="en-US" dirty="0"/>
                        <a:t>290</a:t>
                      </a:r>
                    </a:p>
                  </a:txBody>
                  <a:tcPr/>
                </a:tc>
                <a:extLst>
                  <a:ext uri="{0D108BD9-81ED-4DB2-BD59-A6C34878D82A}">
                    <a16:rowId xmlns:a16="http://schemas.microsoft.com/office/drawing/2014/main" val="517459804"/>
                  </a:ext>
                </a:extLst>
              </a:tr>
              <a:tr h="370840">
                <a:tc>
                  <a:txBody>
                    <a:bodyPr/>
                    <a:lstStyle/>
                    <a:p>
                      <a:pPr algn="ctr"/>
                      <a:r>
                        <a:rPr lang="en-US" dirty="0"/>
                        <a:t>80-149</a:t>
                      </a:r>
                    </a:p>
                  </a:txBody>
                  <a:tcPr/>
                </a:tc>
                <a:tc>
                  <a:txBody>
                    <a:bodyPr/>
                    <a:lstStyle/>
                    <a:p>
                      <a:pPr algn="ctr"/>
                      <a:r>
                        <a:rPr lang="en-US" dirty="0"/>
                        <a:t>33</a:t>
                      </a:r>
                    </a:p>
                  </a:txBody>
                  <a:tcPr/>
                </a:tc>
                <a:tc>
                  <a:txBody>
                    <a:bodyPr/>
                    <a:lstStyle/>
                    <a:p>
                      <a:pPr algn="ctr"/>
                      <a:r>
                        <a:rPr lang="en-US" dirty="0"/>
                        <a:t>495</a:t>
                      </a:r>
                    </a:p>
                  </a:txBody>
                  <a:tcPr/>
                </a:tc>
                <a:tc>
                  <a:txBody>
                    <a:bodyPr/>
                    <a:lstStyle/>
                    <a:p>
                      <a:pPr algn="ctr"/>
                      <a:r>
                        <a:rPr lang="en-US" dirty="0"/>
                        <a:t>438</a:t>
                      </a:r>
                    </a:p>
                  </a:txBody>
                  <a:tcPr/>
                </a:tc>
                <a:extLst>
                  <a:ext uri="{0D108BD9-81ED-4DB2-BD59-A6C34878D82A}">
                    <a16:rowId xmlns:a16="http://schemas.microsoft.com/office/drawing/2014/main" val="877501584"/>
                  </a:ext>
                </a:extLst>
              </a:tr>
              <a:tr h="370840">
                <a:tc>
                  <a:txBody>
                    <a:bodyPr/>
                    <a:lstStyle/>
                    <a:p>
                      <a:pPr algn="ctr"/>
                      <a:r>
                        <a:rPr lang="en-US" dirty="0"/>
                        <a:t>51-79</a:t>
                      </a:r>
                    </a:p>
                  </a:txBody>
                  <a:tcPr/>
                </a:tc>
                <a:tc>
                  <a:txBody>
                    <a:bodyPr/>
                    <a:lstStyle/>
                    <a:p>
                      <a:pPr algn="ctr"/>
                      <a:r>
                        <a:rPr lang="en-US" dirty="0"/>
                        <a:t>38</a:t>
                      </a:r>
                    </a:p>
                  </a:txBody>
                  <a:tcPr/>
                </a:tc>
                <a:tc>
                  <a:txBody>
                    <a:bodyPr/>
                    <a:lstStyle/>
                    <a:p>
                      <a:pPr algn="ctr"/>
                      <a:r>
                        <a:rPr lang="en-US" dirty="0"/>
                        <a:t>570</a:t>
                      </a:r>
                    </a:p>
                  </a:txBody>
                  <a:tcPr/>
                </a:tc>
                <a:tc>
                  <a:txBody>
                    <a:bodyPr/>
                    <a:lstStyle/>
                    <a:p>
                      <a:pPr algn="ctr"/>
                      <a:r>
                        <a:rPr lang="en-US" dirty="0"/>
                        <a:t>710</a:t>
                      </a:r>
                    </a:p>
                  </a:txBody>
                  <a:tcPr/>
                </a:tc>
                <a:extLst>
                  <a:ext uri="{0D108BD9-81ED-4DB2-BD59-A6C34878D82A}">
                    <a16:rowId xmlns:a16="http://schemas.microsoft.com/office/drawing/2014/main" val="1648458645"/>
                  </a:ext>
                </a:extLst>
              </a:tr>
              <a:tr h="370840">
                <a:tc>
                  <a:txBody>
                    <a:bodyPr/>
                    <a:lstStyle/>
                    <a:p>
                      <a:pPr algn="ctr"/>
                      <a:r>
                        <a:rPr lang="en-US" dirty="0"/>
                        <a:t>45-50</a:t>
                      </a:r>
                    </a:p>
                  </a:txBody>
                  <a:tcPr/>
                </a:tc>
                <a:tc>
                  <a:txBody>
                    <a:bodyPr/>
                    <a:lstStyle/>
                    <a:p>
                      <a:pPr algn="ctr"/>
                      <a:r>
                        <a:rPr lang="en-US" dirty="0"/>
                        <a:t>52</a:t>
                      </a:r>
                    </a:p>
                  </a:txBody>
                  <a:tcPr/>
                </a:tc>
                <a:tc>
                  <a:txBody>
                    <a:bodyPr/>
                    <a:lstStyle/>
                    <a:p>
                      <a:pPr algn="ctr"/>
                      <a:r>
                        <a:rPr lang="en-US" dirty="0"/>
                        <a:t>780</a:t>
                      </a:r>
                    </a:p>
                  </a:txBody>
                  <a:tcPr/>
                </a:tc>
                <a:tc>
                  <a:txBody>
                    <a:bodyPr/>
                    <a:lstStyle/>
                    <a:p>
                      <a:pPr algn="ctr"/>
                      <a:r>
                        <a:rPr lang="en-US" dirty="0"/>
                        <a:t>927</a:t>
                      </a:r>
                    </a:p>
                  </a:txBody>
                  <a:tcPr/>
                </a:tc>
                <a:extLst>
                  <a:ext uri="{0D108BD9-81ED-4DB2-BD59-A6C34878D82A}">
                    <a16:rowId xmlns:a16="http://schemas.microsoft.com/office/drawing/2014/main" val="2200723437"/>
                  </a:ext>
                </a:extLst>
              </a:tr>
              <a:tr h="370840">
                <a:tc>
                  <a:txBody>
                    <a:bodyPr/>
                    <a:lstStyle/>
                    <a:p>
                      <a:pPr algn="ctr"/>
                      <a:r>
                        <a:rPr lang="en-US" dirty="0"/>
                        <a:t>30-44</a:t>
                      </a:r>
                    </a:p>
                  </a:txBody>
                  <a:tcPr/>
                </a:tc>
                <a:tc>
                  <a:txBody>
                    <a:bodyPr/>
                    <a:lstStyle/>
                    <a:p>
                      <a:pPr algn="ctr"/>
                      <a:r>
                        <a:rPr lang="en-US" dirty="0"/>
                        <a:t>127</a:t>
                      </a:r>
                    </a:p>
                  </a:txBody>
                  <a:tcPr/>
                </a:tc>
                <a:tc>
                  <a:txBody>
                    <a:bodyPr/>
                    <a:lstStyle/>
                    <a:p>
                      <a:pPr algn="ctr"/>
                      <a:r>
                        <a:rPr lang="en-US" dirty="0"/>
                        <a:t>1905</a:t>
                      </a:r>
                    </a:p>
                  </a:txBody>
                  <a:tcPr/>
                </a:tc>
                <a:tc>
                  <a:txBody>
                    <a:bodyPr/>
                    <a:lstStyle/>
                    <a:p>
                      <a:pPr algn="ctr"/>
                      <a:r>
                        <a:rPr lang="en-US" dirty="0"/>
                        <a:t>1628</a:t>
                      </a:r>
                    </a:p>
                  </a:txBody>
                  <a:tcPr/>
                </a:tc>
                <a:extLst>
                  <a:ext uri="{0D108BD9-81ED-4DB2-BD59-A6C34878D82A}">
                    <a16:rowId xmlns:a16="http://schemas.microsoft.com/office/drawing/2014/main" val="3939776129"/>
                  </a:ext>
                </a:extLst>
              </a:tr>
              <a:tr h="370840">
                <a:tc>
                  <a:txBody>
                    <a:bodyPr/>
                    <a:lstStyle/>
                    <a:p>
                      <a:pPr algn="ctr"/>
                      <a:r>
                        <a:rPr lang="en-US" dirty="0"/>
                        <a:t>12-29</a:t>
                      </a:r>
                    </a:p>
                  </a:txBody>
                  <a:tcPr/>
                </a:tc>
                <a:tc>
                  <a:txBody>
                    <a:bodyPr/>
                    <a:lstStyle/>
                    <a:p>
                      <a:pPr algn="ctr"/>
                      <a:r>
                        <a:rPr lang="en-US" dirty="0"/>
                        <a:t>99</a:t>
                      </a:r>
                    </a:p>
                  </a:txBody>
                  <a:tcPr/>
                </a:tc>
                <a:tc>
                  <a:txBody>
                    <a:bodyPr/>
                    <a:lstStyle/>
                    <a:p>
                      <a:pPr algn="ctr"/>
                      <a:r>
                        <a:rPr lang="en-US" dirty="0"/>
                        <a:t>1485</a:t>
                      </a:r>
                    </a:p>
                  </a:txBody>
                  <a:tcPr/>
                </a:tc>
                <a:tc>
                  <a:txBody>
                    <a:bodyPr/>
                    <a:lstStyle/>
                    <a:p>
                      <a:pPr algn="ctr"/>
                      <a:r>
                        <a:rPr lang="en-US" dirty="0"/>
                        <a:t>2927</a:t>
                      </a:r>
                    </a:p>
                  </a:txBody>
                  <a:tcPr/>
                </a:tc>
                <a:extLst>
                  <a:ext uri="{0D108BD9-81ED-4DB2-BD59-A6C34878D82A}">
                    <a16:rowId xmlns:a16="http://schemas.microsoft.com/office/drawing/2014/main" val="3595823647"/>
                  </a:ext>
                </a:extLst>
              </a:tr>
              <a:tr h="370840">
                <a:tc>
                  <a:txBody>
                    <a:bodyPr/>
                    <a:lstStyle/>
                    <a:p>
                      <a:pPr algn="ctr"/>
                      <a:r>
                        <a:rPr lang="en-US" dirty="0"/>
                        <a:t>Total</a:t>
                      </a:r>
                    </a:p>
                  </a:txBody>
                  <a:tcPr/>
                </a:tc>
                <a:tc>
                  <a:txBody>
                    <a:bodyPr/>
                    <a:lstStyle/>
                    <a:p>
                      <a:pPr algn="ctr"/>
                      <a:r>
                        <a:rPr lang="en-US" dirty="0"/>
                        <a:t>373</a:t>
                      </a:r>
                    </a:p>
                  </a:txBody>
                  <a:tcPr/>
                </a:tc>
                <a:tc>
                  <a:txBody>
                    <a:bodyPr/>
                    <a:lstStyle/>
                    <a:p>
                      <a:pPr algn="ctr"/>
                      <a:r>
                        <a:rPr lang="en-US" dirty="0"/>
                        <a:t>5595</a:t>
                      </a:r>
                    </a:p>
                  </a:txBody>
                  <a:tcPr/>
                </a:tc>
                <a:tc>
                  <a:txBody>
                    <a:bodyPr/>
                    <a:lstStyle/>
                    <a:p>
                      <a:pPr algn="ctr"/>
                      <a:r>
                        <a:rPr lang="en-US" dirty="0"/>
                        <a:t>7053</a:t>
                      </a:r>
                    </a:p>
                  </a:txBody>
                  <a:tcPr/>
                </a:tc>
                <a:extLst>
                  <a:ext uri="{0D108BD9-81ED-4DB2-BD59-A6C34878D82A}">
                    <a16:rowId xmlns:a16="http://schemas.microsoft.com/office/drawing/2014/main" val="2334672655"/>
                  </a:ext>
                </a:extLst>
              </a:tr>
            </a:tbl>
          </a:graphicData>
        </a:graphic>
      </p:graphicFrame>
    </p:spTree>
    <p:extLst>
      <p:ext uri="{BB962C8B-B14F-4D97-AF65-F5344CB8AC3E}">
        <p14:creationId xmlns:p14="http://schemas.microsoft.com/office/powerpoint/2010/main" val="1797482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Time Requests for Spring 2024</a:t>
            </a:r>
          </a:p>
        </p:txBody>
      </p:sp>
      <p:graphicFrame>
        <p:nvGraphicFramePr>
          <p:cNvPr id="4" name="Table 4">
            <a:extLst>
              <a:ext uri="{FF2B5EF4-FFF2-40B4-BE49-F238E27FC236}">
                <a16:creationId xmlns:a16="http://schemas.microsoft.com/office/drawing/2014/main" id="{9CE9F3FC-A0A8-31D7-8416-DAE860EE7852}"/>
              </a:ext>
            </a:extLst>
          </p:cNvPr>
          <p:cNvGraphicFramePr>
            <a:graphicFrameLocks noGrp="1"/>
          </p:cNvGraphicFramePr>
          <p:nvPr>
            <p:ph idx="1"/>
            <p:extLst>
              <p:ext uri="{D42A27DB-BD31-4B8C-83A1-F6EECF244321}">
                <p14:modId xmlns:p14="http://schemas.microsoft.com/office/powerpoint/2010/main" val="1226322623"/>
              </p:ext>
            </p:extLst>
          </p:nvPr>
        </p:nvGraphicFramePr>
        <p:xfrm>
          <a:off x="1063254" y="1684993"/>
          <a:ext cx="9695120" cy="2926080"/>
        </p:xfrm>
        <a:graphic>
          <a:graphicData uri="http://schemas.openxmlformats.org/drawingml/2006/table">
            <a:tbl>
              <a:tblPr firstRow="1" bandRow="1">
                <a:tableStyleId>{5C22544A-7EE6-4342-B048-85BDC9FD1C3A}</a:tableStyleId>
              </a:tblPr>
              <a:tblGrid>
                <a:gridCol w="2881425">
                  <a:extLst>
                    <a:ext uri="{9D8B030D-6E8A-4147-A177-3AD203B41FA5}">
                      <a16:colId xmlns:a16="http://schemas.microsoft.com/office/drawing/2014/main" val="1638099523"/>
                    </a:ext>
                  </a:extLst>
                </a:gridCol>
                <a:gridCol w="1966135">
                  <a:extLst>
                    <a:ext uri="{9D8B030D-6E8A-4147-A177-3AD203B41FA5}">
                      <a16:colId xmlns:a16="http://schemas.microsoft.com/office/drawing/2014/main" val="1539935064"/>
                    </a:ext>
                  </a:extLst>
                </a:gridCol>
                <a:gridCol w="2423780">
                  <a:extLst>
                    <a:ext uri="{9D8B030D-6E8A-4147-A177-3AD203B41FA5}">
                      <a16:colId xmlns:a16="http://schemas.microsoft.com/office/drawing/2014/main" val="3090186129"/>
                    </a:ext>
                  </a:extLst>
                </a:gridCol>
                <a:gridCol w="2423780">
                  <a:extLst>
                    <a:ext uri="{9D8B030D-6E8A-4147-A177-3AD203B41FA5}">
                      <a16:colId xmlns:a16="http://schemas.microsoft.com/office/drawing/2014/main" val="4159355111"/>
                    </a:ext>
                  </a:extLst>
                </a:gridCol>
              </a:tblGrid>
              <a:tr h="315887">
                <a:tc>
                  <a:txBody>
                    <a:bodyPr/>
                    <a:lstStyle/>
                    <a:p>
                      <a:pPr algn="ctr"/>
                      <a:r>
                        <a:rPr lang="en-US" dirty="0"/>
                        <a:t>Meeting Pattern</a:t>
                      </a:r>
                    </a:p>
                  </a:txBody>
                  <a:tcPr/>
                </a:tc>
                <a:tc>
                  <a:txBody>
                    <a:bodyPr/>
                    <a:lstStyle/>
                    <a:p>
                      <a:pPr algn="ctr"/>
                      <a:r>
                        <a:rPr lang="en-US" dirty="0"/>
                        <a:t>UGRD</a:t>
                      </a:r>
                    </a:p>
                  </a:txBody>
                  <a:tcPr/>
                </a:tc>
                <a:tc>
                  <a:txBody>
                    <a:bodyPr/>
                    <a:lstStyle/>
                    <a:p>
                      <a:pPr algn="ctr"/>
                      <a:r>
                        <a:rPr lang="en-US" dirty="0"/>
                        <a:t>GRAD</a:t>
                      </a:r>
                    </a:p>
                  </a:txBody>
                  <a:tcPr/>
                </a:tc>
                <a:tc>
                  <a:txBody>
                    <a:bodyPr/>
                    <a:lstStyle/>
                    <a:p>
                      <a:pPr algn="ctr"/>
                      <a:r>
                        <a:rPr lang="en-US" dirty="0"/>
                        <a:t>Total</a:t>
                      </a:r>
                    </a:p>
                  </a:txBody>
                  <a:tcPr/>
                </a:tc>
                <a:extLst>
                  <a:ext uri="{0D108BD9-81ED-4DB2-BD59-A6C34878D82A}">
                    <a16:rowId xmlns:a16="http://schemas.microsoft.com/office/drawing/2014/main" val="3527009015"/>
                  </a:ext>
                </a:extLst>
              </a:tr>
              <a:tr h="315887">
                <a:tc>
                  <a:txBody>
                    <a:bodyPr/>
                    <a:lstStyle/>
                    <a:p>
                      <a:pPr algn="l"/>
                      <a:r>
                        <a:rPr lang="en-US" dirty="0"/>
                        <a:t>TR 10:35 am - 11:50 am</a:t>
                      </a:r>
                    </a:p>
                  </a:txBody>
                  <a:tcPr/>
                </a:tc>
                <a:tc>
                  <a:txBody>
                    <a:bodyPr/>
                    <a:lstStyle/>
                    <a:p>
                      <a:pPr algn="ctr"/>
                      <a:r>
                        <a:rPr lang="en-US" dirty="0"/>
                        <a:t>388</a:t>
                      </a:r>
                    </a:p>
                  </a:txBody>
                  <a:tcPr/>
                </a:tc>
                <a:tc>
                  <a:txBody>
                    <a:bodyPr/>
                    <a:lstStyle/>
                    <a:p>
                      <a:pPr algn="ctr"/>
                      <a:r>
                        <a:rPr lang="en-US" dirty="0"/>
                        <a:t>55</a:t>
                      </a:r>
                    </a:p>
                  </a:txBody>
                  <a:tcPr/>
                </a:tc>
                <a:tc>
                  <a:txBody>
                    <a:bodyPr/>
                    <a:lstStyle/>
                    <a:p>
                      <a:pPr algn="ctr"/>
                      <a:r>
                        <a:rPr lang="en-US" dirty="0"/>
                        <a:t>443</a:t>
                      </a:r>
                    </a:p>
                  </a:txBody>
                  <a:tcPr/>
                </a:tc>
                <a:extLst>
                  <a:ext uri="{0D108BD9-81ED-4DB2-BD59-A6C34878D82A}">
                    <a16:rowId xmlns:a16="http://schemas.microsoft.com/office/drawing/2014/main" val="3546330810"/>
                  </a:ext>
                </a:extLst>
              </a:tr>
              <a:tr h="315887">
                <a:tc>
                  <a:txBody>
                    <a:bodyPr/>
                    <a:lstStyle/>
                    <a:p>
                      <a:pPr algn="l"/>
                      <a:r>
                        <a:rPr lang="en-US" dirty="0"/>
                        <a:t>TR 9:05 am - 10:20 am</a:t>
                      </a:r>
                    </a:p>
                  </a:txBody>
                  <a:tcPr/>
                </a:tc>
                <a:tc>
                  <a:txBody>
                    <a:bodyPr/>
                    <a:lstStyle/>
                    <a:p>
                      <a:pPr algn="ctr"/>
                      <a:r>
                        <a:rPr lang="en-US" dirty="0"/>
                        <a:t>370</a:t>
                      </a:r>
                    </a:p>
                  </a:txBody>
                  <a:tcPr/>
                </a:tc>
                <a:tc>
                  <a:txBody>
                    <a:bodyPr/>
                    <a:lstStyle/>
                    <a:p>
                      <a:pPr algn="ctr"/>
                      <a:r>
                        <a:rPr lang="en-US" dirty="0"/>
                        <a:t>50</a:t>
                      </a:r>
                    </a:p>
                  </a:txBody>
                  <a:tcPr/>
                </a:tc>
                <a:tc>
                  <a:txBody>
                    <a:bodyPr/>
                    <a:lstStyle/>
                    <a:p>
                      <a:pPr algn="ctr"/>
                      <a:r>
                        <a:rPr lang="en-US" dirty="0"/>
                        <a:t>420</a:t>
                      </a:r>
                    </a:p>
                  </a:txBody>
                  <a:tcPr/>
                </a:tc>
                <a:extLst>
                  <a:ext uri="{0D108BD9-81ED-4DB2-BD59-A6C34878D82A}">
                    <a16:rowId xmlns:a16="http://schemas.microsoft.com/office/drawing/2014/main" val="794247418"/>
                  </a:ext>
                </a:extLst>
              </a:tr>
              <a:tr h="315887">
                <a:tc>
                  <a:txBody>
                    <a:bodyPr/>
                    <a:lstStyle/>
                    <a:p>
                      <a:pPr algn="l"/>
                      <a:r>
                        <a:rPr lang="en-US" dirty="0"/>
                        <a:t>TR 1:35 pm - 2:50 pm</a:t>
                      </a:r>
                    </a:p>
                  </a:txBody>
                  <a:tcPr/>
                </a:tc>
                <a:tc>
                  <a:txBody>
                    <a:bodyPr/>
                    <a:lstStyle/>
                    <a:p>
                      <a:pPr algn="ctr"/>
                      <a:r>
                        <a:rPr lang="en-US" dirty="0"/>
                        <a:t>353</a:t>
                      </a:r>
                    </a:p>
                  </a:txBody>
                  <a:tcPr/>
                </a:tc>
                <a:tc>
                  <a:txBody>
                    <a:bodyPr/>
                    <a:lstStyle/>
                    <a:p>
                      <a:pPr algn="ctr"/>
                      <a:r>
                        <a:rPr lang="en-US" dirty="0"/>
                        <a:t>55</a:t>
                      </a:r>
                    </a:p>
                  </a:txBody>
                  <a:tcPr/>
                </a:tc>
                <a:tc>
                  <a:txBody>
                    <a:bodyPr/>
                    <a:lstStyle/>
                    <a:p>
                      <a:pPr algn="ctr"/>
                      <a:r>
                        <a:rPr lang="en-US" dirty="0"/>
                        <a:t>408</a:t>
                      </a:r>
                    </a:p>
                  </a:txBody>
                  <a:tcPr/>
                </a:tc>
                <a:extLst>
                  <a:ext uri="{0D108BD9-81ED-4DB2-BD59-A6C34878D82A}">
                    <a16:rowId xmlns:a16="http://schemas.microsoft.com/office/drawing/2014/main" val="911533407"/>
                  </a:ext>
                </a:extLst>
              </a:tr>
              <a:tr h="315887">
                <a:tc>
                  <a:txBody>
                    <a:bodyPr/>
                    <a:lstStyle/>
                    <a:p>
                      <a:pPr algn="l"/>
                      <a:r>
                        <a:rPr lang="en-US" dirty="0"/>
                        <a:t>TR 12:05 pm - 1:20 pm</a:t>
                      </a:r>
                    </a:p>
                  </a:txBody>
                  <a:tcPr/>
                </a:tc>
                <a:tc>
                  <a:txBody>
                    <a:bodyPr/>
                    <a:lstStyle/>
                    <a:p>
                      <a:pPr algn="ctr"/>
                      <a:r>
                        <a:rPr lang="en-US" dirty="0"/>
                        <a:t>352</a:t>
                      </a:r>
                    </a:p>
                  </a:txBody>
                  <a:tcPr/>
                </a:tc>
                <a:tc>
                  <a:txBody>
                    <a:bodyPr/>
                    <a:lstStyle/>
                    <a:p>
                      <a:pPr algn="ctr"/>
                      <a:r>
                        <a:rPr lang="en-US" dirty="0"/>
                        <a:t>38</a:t>
                      </a:r>
                    </a:p>
                  </a:txBody>
                  <a:tcPr/>
                </a:tc>
                <a:tc>
                  <a:txBody>
                    <a:bodyPr/>
                    <a:lstStyle/>
                    <a:p>
                      <a:pPr algn="ctr"/>
                      <a:r>
                        <a:rPr lang="en-US" dirty="0"/>
                        <a:t>390</a:t>
                      </a:r>
                    </a:p>
                  </a:txBody>
                  <a:tcPr/>
                </a:tc>
                <a:extLst>
                  <a:ext uri="{0D108BD9-81ED-4DB2-BD59-A6C34878D82A}">
                    <a16:rowId xmlns:a16="http://schemas.microsoft.com/office/drawing/2014/main" val="2348066060"/>
                  </a:ext>
                </a:extLst>
              </a:tr>
              <a:tr h="315887">
                <a:tc>
                  <a:txBody>
                    <a:bodyPr/>
                    <a:lstStyle/>
                    <a:p>
                      <a:pPr algn="l"/>
                      <a:r>
                        <a:rPr lang="en-US" dirty="0"/>
                        <a:t>MWF 10:10 am - 11:00 am</a:t>
                      </a:r>
                    </a:p>
                  </a:txBody>
                  <a:tcPr/>
                </a:tc>
                <a:tc>
                  <a:txBody>
                    <a:bodyPr/>
                    <a:lstStyle/>
                    <a:p>
                      <a:pPr algn="ctr"/>
                      <a:r>
                        <a:rPr lang="en-US" dirty="0"/>
                        <a:t>355</a:t>
                      </a:r>
                    </a:p>
                  </a:txBody>
                  <a:tcPr/>
                </a:tc>
                <a:tc>
                  <a:txBody>
                    <a:bodyPr/>
                    <a:lstStyle/>
                    <a:p>
                      <a:pPr algn="ctr"/>
                      <a:r>
                        <a:rPr lang="en-US" dirty="0"/>
                        <a:t>14</a:t>
                      </a:r>
                    </a:p>
                  </a:txBody>
                  <a:tcPr/>
                </a:tc>
                <a:tc>
                  <a:txBody>
                    <a:bodyPr/>
                    <a:lstStyle/>
                    <a:p>
                      <a:pPr algn="ctr"/>
                      <a:r>
                        <a:rPr lang="en-US" dirty="0"/>
                        <a:t>369</a:t>
                      </a:r>
                    </a:p>
                  </a:txBody>
                  <a:tcPr/>
                </a:tc>
                <a:extLst>
                  <a:ext uri="{0D108BD9-81ED-4DB2-BD59-A6C34878D82A}">
                    <a16:rowId xmlns:a16="http://schemas.microsoft.com/office/drawing/2014/main" val="2076685137"/>
                  </a:ext>
                </a:extLst>
              </a:tr>
              <a:tr h="315887">
                <a:tc>
                  <a:txBody>
                    <a:bodyPr/>
                    <a:lstStyle/>
                    <a:p>
                      <a:pPr algn="l"/>
                      <a:r>
                        <a:rPr lang="en-US" dirty="0"/>
                        <a:t>TR 3:05 pm - 4:20 pm</a:t>
                      </a:r>
                    </a:p>
                  </a:txBody>
                  <a:tcPr/>
                </a:tc>
                <a:tc>
                  <a:txBody>
                    <a:bodyPr/>
                    <a:lstStyle/>
                    <a:p>
                      <a:pPr algn="ctr"/>
                      <a:r>
                        <a:rPr lang="en-US" dirty="0"/>
                        <a:t>292</a:t>
                      </a:r>
                    </a:p>
                  </a:txBody>
                  <a:tcPr/>
                </a:tc>
                <a:tc>
                  <a:txBody>
                    <a:bodyPr/>
                    <a:lstStyle/>
                    <a:p>
                      <a:pPr algn="ctr"/>
                      <a:r>
                        <a:rPr lang="en-US" dirty="0"/>
                        <a:t>25</a:t>
                      </a:r>
                    </a:p>
                  </a:txBody>
                  <a:tcPr/>
                </a:tc>
                <a:tc>
                  <a:txBody>
                    <a:bodyPr/>
                    <a:lstStyle/>
                    <a:p>
                      <a:pPr algn="ctr"/>
                      <a:r>
                        <a:rPr lang="en-US" dirty="0"/>
                        <a:t>317</a:t>
                      </a:r>
                    </a:p>
                  </a:txBody>
                  <a:tcPr/>
                </a:tc>
                <a:extLst>
                  <a:ext uri="{0D108BD9-81ED-4DB2-BD59-A6C34878D82A}">
                    <a16:rowId xmlns:a16="http://schemas.microsoft.com/office/drawing/2014/main" val="1516828760"/>
                  </a:ext>
                </a:extLst>
              </a:tr>
              <a:tr h="315887">
                <a:tc>
                  <a:txBody>
                    <a:bodyPr/>
                    <a:lstStyle/>
                    <a:p>
                      <a:pPr algn="l"/>
                      <a:r>
                        <a:rPr lang="en-US" dirty="0"/>
                        <a:t>MWF 11:15 am - 12:05 pm</a:t>
                      </a:r>
                    </a:p>
                  </a:txBody>
                  <a:tcPr/>
                </a:tc>
                <a:tc>
                  <a:txBody>
                    <a:bodyPr/>
                    <a:lstStyle/>
                    <a:p>
                      <a:pPr algn="ctr"/>
                      <a:r>
                        <a:rPr lang="en-US" dirty="0"/>
                        <a:t>286</a:t>
                      </a:r>
                    </a:p>
                  </a:txBody>
                  <a:tcPr/>
                </a:tc>
                <a:tc>
                  <a:txBody>
                    <a:bodyPr/>
                    <a:lstStyle/>
                    <a:p>
                      <a:pPr algn="ctr"/>
                      <a:r>
                        <a:rPr lang="en-US" dirty="0"/>
                        <a:t>17</a:t>
                      </a:r>
                    </a:p>
                  </a:txBody>
                  <a:tcPr/>
                </a:tc>
                <a:tc>
                  <a:txBody>
                    <a:bodyPr/>
                    <a:lstStyle/>
                    <a:p>
                      <a:pPr algn="ctr"/>
                      <a:r>
                        <a:rPr lang="en-US" dirty="0"/>
                        <a:t>303</a:t>
                      </a:r>
                    </a:p>
                  </a:txBody>
                  <a:tcPr/>
                </a:tc>
                <a:extLst>
                  <a:ext uri="{0D108BD9-81ED-4DB2-BD59-A6C34878D82A}">
                    <a16:rowId xmlns:a16="http://schemas.microsoft.com/office/drawing/2014/main" val="1919623252"/>
                  </a:ext>
                </a:extLst>
              </a:tr>
            </a:tbl>
          </a:graphicData>
        </a:graphic>
      </p:graphicFrame>
      <p:sp>
        <p:nvSpPr>
          <p:cNvPr id="5" name="TextBox 4">
            <a:extLst>
              <a:ext uri="{FF2B5EF4-FFF2-40B4-BE49-F238E27FC236}">
                <a16:creationId xmlns:a16="http://schemas.microsoft.com/office/drawing/2014/main" id="{DD740FFD-2CF4-805C-3C47-08BC31F1E22E}"/>
              </a:ext>
            </a:extLst>
          </p:cNvPr>
          <p:cNvSpPr txBox="1"/>
          <p:nvPr/>
        </p:nvSpPr>
        <p:spPr>
          <a:xfrm>
            <a:off x="1063254" y="5199321"/>
            <a:ext cx="9856383" cy="369332"/>
          </a:xfrm>
          <a:prstGeom prst="rect">
            <a:avLst/>
          </a:prstGeom>
          <a:noFill/>
        </p:spPr>
        <p:txBody>
          <a:bodyPr wrap="square" rtlCol="0">
            <a:spAutoFit/>
          </a:bodyPr>
          <a:lstStyle/>
          <a:p>
            <a:pPr algn="ctr"/>
            <a:r>
              <a:rPr lang="en-US" dirty="0"/>
              <a:t>As a reminder, we only have 373 general-purpose classrooms.</a:t>
            </a:r>
          </a:p>
        </p:txBody>
      </p:sp>
    </p:spTree>
    <p:extLst>
      <p:ext uri="{BB962C8B-B14F-4D97-AF65-F5344CB8AC3E}">
        <p14:creationId xmlns:p14="http://schemas.microsoft.com/office/powerpoint/2010/main" val="1004597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2104-BEAA-8CDF-B1C1-000D40B90651}"/>
              </a:ext>
            </a:extLst>
          </p:cNvPr>
          <p:cNvSpPr>
            <a:spLocks noGrp="1"/>
          </p:cNvSpPr>
          <p:nvPr>
            <p:ph type="title"/>
          </p:nvPr>
        </p:nvSpPr>
        <p:spPr/>
        <p:txBody>
          <a:bodyPr>
            <a:normAutofit fontScale="90000"/>
          </a:bodyPr>
          <a:lstStyle/>
          <a:p>
            <a:r>
              <a:rPr lang="en-US" dirty="0"/>
              <a:t>Number of Requests by Class Start Time for Spring 2024</a:t>
            </a:r>
          </a:p>
        </p:txBody>
      </p:sp>
      <p:graphicFrame>
        <p:nvGraphicFramePr>
          <p:cNvPr id="4" name="Content Placeholder 3">
            <a:extLst>
              <a:ext uri="{FF2B5EF4-FFF2-40B4-BE49-F238E27FC236}">
                <a16:creationId xmlns:a16="http://schemas.microsoft.com/office/drawing/2014/main" id="{140E0BCD-DA90-6A91-6DCB-FAE6A50E658A}"/>
              </a:ext>
            </a:extLst>
          </p:cNvPr>
          <p:cNvGraphicFramePr>
            <a:graphicFrameLocks noGrp="1"/>
          </p:cNvGraphicFramePr>
          <p:nvPr>
            <p:ph idx="1"/>
          </p:nvPr>
        </p:nvGraphicFramePr>
        <p:xfrm>
          <a:off x="838200" y="1250950"/>
          <a:ext cx="10515600" cy="4926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FBC00AF2-31C2-689D-CA43-47A829F4A8AD}"/>
              </a:ext>
            </a:extLst>
          </p:cNvPr>
          <p:cNvGraphicFramePr>
            <a:graphicFrameLocks/>
          </p:cNvGraphicFramePr>
          <p:nvPr/>
        </p:nvGraphicFramePr>
        <p:xfrm>
          <a:off x="1149292" y="1526796"/>
          <a:ext cx="9278223" cy="4420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8798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Room Type Requests for Spring 2024</a:t>
            </a:r>
          </a:p>
        </p:txBody>
      </p:sp>
      <p:graphicFrame>
        <p:nvGraphicFramePr>
          <p:cNvPr id="10" name="Table 10">
            <a:extLst>
              <a:ext uri="{FF2B5EF4-FFF2-40B4-BE49-F238E27FC236}">
                <a16:creationId xmlns:a16="http://schemas.microsoft.com/office/drawing/2014/main" id="{03DD5B85-FC42-2F5A-188B-61ECBBF4F90A}"/>
              </a:ext>
            </a:extLst>
          </p:cNvPr>
          <p:cNvGraphicFramePr>
            <a:graphicFrameLocks noGrp="1"/>
          </p:cNvGraphicFramePr>
          <p:nvPr>
            <p:ph idx="1"/>
            <p:extLst>
              <p:ext uri="{D42A27DB-BD31-4B8C-83A1-F6EECF244321}">
                <p14:modId xmlns:p14="http://schemas.microsoft.com/office/powerpoint/2010/main" val="3817694483"/>
              </p:ext>
            </p:extLst>
          </p:nvPr>
        </p:nvGraphicFramePr>
        <p:xfrm>
          <a:off x="1711840" y="2125094"/>
          <a:ext cx="8506047" cy="1128469"/>
        </p:xfrm>
        <a:graphic>
          <a:graphicData uri="http://schemas.openxmlformats.org/drawingml/2006/table">
            <a:tbl>
              <a:tblPr firstRow="1" bandRow="1">
                <a:tableStyleId>{5C22544A-7EE6-4342-B048-85BDC9FD1C3A}</a:tableStyleId>
              </a:tblPr>
              <a:tblGrid>
                <a:gridCol w="2835349">
                  <a:extLst>
                    <a:ext uri="{9D8B030D-6E8A-4147-A177-3AD203B41FA5}">
                      <a16:colId xmlns:a16="http://schemas.microsoft.com/office/drawing/2014/main" val="1475453492"/>
                    </a:ext>
                  </a:extLst>
                </a:gridCol>
                <a:gridCol w="2835349">
                  <a:extLst>
                    <a:ext uri="{9D8B030D-6E8A-4147-A177-3AD203B41FA5}">
                      <a16:colId xmlns:a16="http://schemas.microsoft.com/office/drawing/2014/main" val="4045059084"/>
                    </a:ext>
                  </a:extLst>
                </a:gridCol>
                <a:gridCol w="2835349">
                  <a:extLst>
                    <a:ext uri="{9D8B030D-6E8A-4147-A177-3AD203B41FA5}">
                      <a16:colId xmlns:a16="http://schemas.microsoft.com/office/drawing/2014/main" val="743149733"/>
                    </a:ext>
                  </a:extLst>
                </a:gridCol>
              </a:tblGrid>
              <a:tr h="370840">
                <a:tc>
                  <a:txBody>
                    <a:bodyPr/>
                    <a:lstStyle/>
                    <a:p>
                      <a:r>
                        <a:rPr lang="en-US" dirty="0"/>
                        <a:t>Room Type</a:t>
                      </a:r>
                    </a:p>
                  </a:txBody>
                  <a:tcPr/>
                </a:tc>
                <a:tc>
                  <a:txBody>
                    <a:bodyPr/>
                    <a:lstStyle/>
                    <a:p>
                      <a:r>
                        <a:rPr lang="en-US" dirty="0"/>
                        <a:t>Number of Rooms</a:t>
                      </a:r>
                    </a:p>
                  </a:txBody>
                  <a:tcPr/>
                </a:tc>
                <a:tc>
                  <a:txBody>
                    <a:bodyPr/>
                    <a:lstStyle/>
                    <a:p>
                      <a:r>
                        <a:rPr lang="en-US" dirty="0"/>
                        <a:t>Number of Requests</a:t>
                      </a:r>
                    </a:p>
                  </a:txBody>
                  <a:tcPr/>
                </a:tc>
                <a:extLst>
                  <a:ext uri="{0D108BD9-81ED-4DB2-BD59-A6C34878D82A}">
                    <a16:rowId xmlns:a16="http://schemas.microsoft.com/office/drawing/2014/main" val="4243942352"/>
                  </a:ext>
                </a:extLst>
              </a:tr>
              <a:tr h="370840">
                <a:tc>
                  <a:txBody>
                    <a:bodyPr/>
                    <a:lstStyle/>
                    <a:p>
                      <a:r>
                        <a:rPr lang="en-US" dirty="0"/>
                        <a:t>ITEC</a:t>
                      </a:r>
                    </a:p>
                  </a:txBody>
                  <a:tcPr/>
                </a:tc>
                <a:tc>
                  <a:txBody>
                    <a:bodyPr/>
                    <a:lstStyle/>
                    <a:p>
                      <a:r>
                        <a:rPr lang="en-US" dirty="0"/>
                        <a:t>335</a:t>
                      </a:r>
                    </a:p>
                  </a:txBody>
                  <a:tcPr/>
                </a:tc>
                <a:tc>
                  <a:txBody>
                    <a:bodyPr/>
                    <a:lstStyle/>
                    <a:p>
                      <a:r>
                        <a:rPr lang="en-US" dirty="0"/>
                        <a:t>3817</a:t>
                      </a:r>
                    </a:p>
                  </a:txBody>
                  <a:tcPr/>
                </a:tc>
                <a:extLst>
                  <a:ext uri="{0D108BD9-81ED-4DB2-BD59-A6C34878D82A}">
                    <a16:rowId xmlns:a16="http://schemas.microsoft.com/office/drawing/2014/main" val="2720919983"/>
                  </a:ext>
                </a:extLst>
              </a:tr>
              <a:tr h="386789">
                <a:tc>
                  <a:txBody>
                    <a:bodyPr/>
                    <a:lstStyle/>
                    <a:p>
                      <a:r>
                        <a:rPr lang="en-US" dirty="0"/>
                        <a:t>STEC</a:t>
                      </a:r>
                    </a:p>
                  </a:txBody>
                  <a:tcPr/>
                </a:tc>
                <a:tc>
                  <a:txBody>
                    <a:bodyPr/>
                    <a:lstStyle/>
                    <a:p>
                      <a:r>
                        <a:rPr lang="en-US" dirty="0"/>
                        <a:t>38</a:t>
                      </a:r>
                    </a:p>
                  </a:txBody>
                  <a:tcPr/>
                </a:tc>
                <a:tc>
                  <a:txBody>
                    <a:bodyPr/>
                    <a:lstStyle/>
                    <a:p>
                      <a:r>
                        <a:rPr lang="en-US" dirty="0"/>
                        <a:t>474</a:t>
                      </a:r>
                    </a:p>
                  </a:txBody>
                  <a:tcPr/>
                </a:tc>
                <a:extLst>
                  <a:ext uri="{0D108BD9-81ED-4DB2-BD59-A6C34878D82A}">
                    <a16:rowId xmlns:a16="http://schemas.microsoft.com/office/drawing/2014/main" val="1697262298"/>
                  </a:ext>
                </a:extLst>
              </a:tr>
            </a:tbl>
          </a:graphicData>
        </a:graphic>
      </p:graphicFrame>
      <p:sp>
        <p:nvSpPr>
          <p:cNvPr id="11" name="TextBox 10">
            <a:extLst>
              <a:ext uri="{FF2B5EF4-FFF2-40B4-BE49-F238E27FC236}">
                <a16:creationId xmlns:a16="http://schemas.microsoft.com/office/drawing/2014/main" id="{E00F284B-5BD3-4B73-C740-A3DF78DA24E2}"/>
              </a:ext>
            </a:extLst>
          </p:cNvPr>
          <p:cNvSpPr txBox="1"/>
          <p:nvPr/>
        </p:nvSpPr>
        <p:spPr>
          <a:xfrm>
            <a:off x="1499191" y="3859619"/>
            <a:ext cx="9484242" cy="1200329"/>
          </a:xfrm>
          <a:prstGeom prst="rect">
            <a:avLst/>
          </a:prstGeom>
          <a:noFill/>
        </p:spPr>
        <p:txBody>
          <a:bodyPr wrap="square" rtlCol="0">
            <a:spAutoFit/>
          </a:bodyPr>
          <a:lstStyle/>
          <a:p>
            <a:r>
              <a:rPr lang="en-US" dirty="0"/>
              <a:t>When requesting a STEC room, please add the number of computers you need for the class.</a:t>
            </a:r>
          </a:p>
          <a:p>
            <a:endParaRPr lang="en-US" dirty="0"/>
          </a:p>
          <a:p>
            <a:r>
              <a:rPr lang="en-US" sz="1800" dirty="0"/>
              <a:t>The capacity of some STEC rooms and the number of computers don’t match</a:t>
            </a:r>
          </a:p>
          <a:p>
            <a:endParaRPr lang="en-US" dirty="0"/>
          </a:p>
        </p:txBody>
      </p:sp>
    </p:spTree>
    <p:extLst>
      <p:ext uri="{BB962C8B-B14F-4D97-AF65-F5344CB8AC3E}">
        <p14:creationId xmlns:p14="http://schemas.microsoft.com/office/powerpoint/2010/main" val="1871104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Scheduling Issues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2400" dirty="0"/>
              <a:t>Departments not pre-assigning their department labs or department classrooms prior to the Optimizer run.</a:t>
            </a:r>
          </a:p>
          <a:p>
            <a:pPr marL="285750" indent="-285750">
              <a:buFont typeface="Arial" panose="020B0604020202020204" pitchFamily="34" charset="0"/>
              <a:buChar char="•"/>
            </a:pPr>
            <a:r>
              <a:rPr lang="en-US" sz="2400" dirty="0"/>
              <a:t>Classes asking for too many or conflicting room characteristics</a:t>
            </a:r>
          </a:p>
          <a:p>
            <a:pPr marL="285750" indent="-285750">
              <a:buFont typeface="Arial" panose="020B0604020202020204" pitchFamily="34" charset="0"/>
              <a:buChar char="•"/>
            </a:pPr>
            <a:r>
              <a:rPr lang="en-US" sz="2400" dirty="0"/>
              <a:t>Cross-listed classes not combined prior to the Optimizer</a:t>
            </a:r>
          </a:p>
          <a:p>
            <a:pPr marL="285750" indent="-285750">
              <a:buFont typeface="Arial" panose="020B0604020202020204" pitchFamily="34" charset="0"/>
              <a:buChar char="•"/>
            </a:pPr>
            <a:r>
              <a:rPr lang="en-US" sz="2400" dirty="0"/>
              <a:t>Hybrid classes not cleaned up-Zoom or Web facility ID missing from the online meeting pattern</a:t>
            </a:r>
          </a:p>
          <a:p>
            <a:pPr marL="285750" indent="-285750">
              <a:buFont typeface="Arial" panose="020B0604020202020204" pitchFamily="34" charset="0"/>
              <a:buChar char="•"/>
            </a:pPr>
            <a:r>
              <a:rPr lang="en-US" sz="2400" dirty="0"/>
              <a:t>Nonstandard classes-288 for Spring 2024</a:t>
            </a:r>
          </a:p>
          <a:p>
            <a:pPr marL="285750" indent="-285750">
              <a:buFont typeface="Arial" panose="020B0604020202020204" pitchFamily="34" charset="0"/>
              <a:buChar char="•"/>
            </a:pPr>
            <a:r>
              <a:rPr lang="en-US" sz="2400" dirty="0"/>
              <a:t>Lack of classes being spread out across the day and week</a:t>
            </a:r>
          </a:p>
          <a:p>
            <a:pPr marL="285750" indent="-285750">
              <a:buFont typeface="Arial" panose="020B0604020202020204" pitchFamily="34" charset="0"/>
              <a:buChar char="•"/>
            </a:pPr>
            <a:r>
              <a:rPr lang="en-US" sz="2400" dirty="0"/>
              <a:t>Lack of classrooms with seating capacity of 150 and more</a:t>
            </a:r>
          </a:p>
          <a:p>
            <a:pPr marL="742950" lvl="1" indent="-285750"/>
            <a:r>
              <a:rPr lang="en-US" sz="2000" dirty="0"/>
              <a:t>SP23 classes requesting a room with capacity of 150 and above=300</a:t>
            </a:r>
          </a:p>
          <a:p>
            <a:pPr marL="742950" lvl="1" indent="-285750"/>
            <a:r>
              <a:rPr lang="en-US" sz="2000" dirty="0"/>
              <a:t>SP24 classes requesting a room with capacity of 150 and above=341</a:t>
            </a:r>
          </a:p>
          <a:p>
            <a:pPr marL="285750" indent="-285750">
              <a:buFont typeface="Arial" panose="020B0604020202020204" pitchFamily="34" charset="0"/>
              <a:buChar char="•"/>
            </a:pPr>
            <a:r>
              <a:rPr lang="en-US" sz="2400" dirty="0"/>
              <a:t>Continuing loss of general-purpose classrooms (GPCs)</a:t>
            </a:r>
          </a:p>
          <a:p>
            <a:pPr marL="742950" lvl="1" indent="-285750">
              <a:buFont typeface="Arial" panose="020B0604020202020204" pitchFamily="34" charset="0"/>
              <a:buChar char="•"/>
            </a:pPr>
            <a:r>
              <a:rPr lang="en-US" sz="2400" dirty="0"/>
              <a:t>Spring 2017 we had 412 rooms</a:t>
            </a:r>
          </a:p>
          <a:p>
            <a:pPr marL="742950" lvl="1" indent="-285750">
              <a:buFont typeface="Arial" panose="020B0604020202020204" pitchFamily="34" charset="0"/>
              <a:buChar char="•"/>
            </a:pPr>
            <a:r>
              <a:rPr lang="en-US" sz="2400" dirty="0"/>
              <a:t>Spring/Fall 2023 we have 373 rooms</a:t>
            </a:r>
          </a:p>
          <a:p>
            <a:pPr marL="742950" lvl="1" indent="-285750">
              <a:buFont typeface="Arial" panose="020B0604020202020204" pitchFamily="34" charset="0"/>
              <a:buChar char="•"/>
            </a:pPr>
            <a:r>
              <a:rPr lang="en-US" sz="2400" dirty="0"/>
              <a:t>Rooms will continue to decrease with upcoming capital plans</a:t>
            </a:r>
          </a:p>
          <a:p>
            <a:endParaRPr lang="en-US" dirty="0"/>
          </a:p>
        </p:txBody>
      </p:sp>
    </p:spTree>
    <p:extLst>
      <p:ext uri="{BB962C8B-B14F-4D97-AF65-F5344CB8AC3E}">
        <p14:creationId xmlns:p14="http://schemas.microsoft.com/office/powerpoint/2010/main" val="3595236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Best Practices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160559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0A6A-1E4A-4FA3-B6FB-28BE5EB44208}"/>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B8A9B625-0914-4B13-A857-A951B88E7852}"/>
              </a:ext>
            </a:extLst>
          </p:cNvPr>
          <p:cNvSpPr>
            <a:spLocks noGrp="1"/>
          </p:cNvSpPr>
          <p:nvPr>
            <p:ph idx="1"/>
          </p:nvPr>
        </p:nvSpPr>
        <p:spPr>
          <a:xfrm>
            <a:off x="838200" y="1803734"/>
            <a:ext cx="10809303" cy="4925679"/>
          </a:xfrm>
        </p:spPr>
        <p:txBody>
          <a:bodyPr/>
          <a:lstStyle/>
          <a:p>
            <a:r>
              <a:rPr lang="en-US" dirty="0"/>
              <a:t>No requirement is needed – laptops are here</a:t>
            </a:r>
          </a:p>
          <a:p>
            <a:endParaRPr lang="en-US" dirty="0"/>
          </a:p>
          <a:p>
            <a:r>
              <a:rPr lang="en-US" dirty="0"/>
              <a:t>Many pieces in place, more coordination and communication needed</a:t>
            </a:r>
          </a:p>
          <a:p>
            <a:endParaRPr lang="en-US" dirty="0"/>
          </a:p>
          <a:p>
            <a:r>
              <a:rPr lang="en-US" dirty="0"/>
              <a:t>Instructional design required to increase laptop use in classrooms</a:t>
            </a:r>
          </a:p>
          <a:p>
            <a:endParaRPr lang="en-US" dirty="0"/>
          </a:p>
          <a:p>
            <a:endParaRPr lang="en-US" dirty="0"/>
          </a:p>
        </p:txBody>
      </p:sp>
    </p:spTree>
    <p:extLst>
      <p:ext uri="{BB962C8B-B14F-4D97-AF65-F5344CB8AC3E}">
        <p14:creationId xmlns:p14="http://schemas.microsoft.com/office/powerpoint/2010/main" val="424980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lstStyle/>
          <a:p>
            <a:pPr marL="800100" lvl="1" indent="-342900">
              <a:buFont typeface="Arial" panose="020B0604020202020204" pitchFamily="34" charset="0"/>
              <a:buChar char="•"/>
            </a:pPr>
            <a:r>
              <a:rPr lang="en-US" sz="2400" dirty="0">
                <a:latin typeface="+mn-lt"/>
              </a:rPr>
              <a:t>Only make room changes in 25Live</a:t>
            </a:r>
          </a:p>
          <a:p>
            <a:pPr marL="800100" lvl="1" indent="-342900">
              <a:buFont typeface="Arial" panose="020B0604020202020204" pitchFamily="34" charset="0"/>
              <a:buChar char="•"/>
            </a:pPr>
            <a:r>
              <a:rPr lang="en-US" sz="2400" dirty="0"/>
              <a:t>Any other changes for a class should be done only in LionPATH</a:t>
            </a:r>
          </a:p>
          <a:p>
            <a:pPr marL="800100" lvl="1" indent="-342900">
              <a:buFont typeface="Arial" panose="020B0604020202020204" pitchFamily="34" charset="0"/>
              <a:buChar char="•"/>
            </a:pPr>
            <a:r>
              <a:rPr lang="en-US" sz="2400" dirty="0">
                <a:latin typeface="+mn-lt"/>
              </a:rPr>
              <a:t>Make sure you wait until you see change in 25Live before you search for a room</a:t>
            </a:r>
          </a:p>
          <a:p>
            <a:pPr marL="800100" lvl="1" indent="-342900">
              <a:buFont typeface="Arial" panose="020B0604020202020204" pitchFamily="34" charset="0"/>
              <a:buChar char="•"/>
            </a:pPr>
            <a:r>
              <a:rPr lang="en-US" sz="2400" dirty="0">
                <a:latin typeface="+mn-lt"/>
              </a:rPr>
              <a:t>Make sure your requested room capacity in LionPATH is always less than or equal to the capacity of the room you have in 25Live.  We’ve seen rooms drop when the requested room capacity is higher than the capacity of your assigned room.</a:t>
            </a:r>
          </a:p>
          <a:p>
            <a:pPr marL="800100" lvl="1" indent="-342900">
              <a:buFont typeface="Arial" panose="020B0604020202020204" pitchFamily="34" charset="0"/>
              <a:buChar char="•"/>
            </a:pPr>
            <a:r>
              <a:rPr lang="en-US" sz="2400" dirty="0"/>
              <a:t>If you change the time or days of your class, your room will most likely be dropped.  Make sure to check for a room after you make a change.</a:t>
            </a:r>
          </a:p>
          <a:p>
            <a:pPr marL="0" indent="0">
              <a:buNone/>
            </a:pPr>
            <a:endParaRPr lang="en-US" dirty="0"/>
          </a:p>
        </p:txBody>
      </p:sp>
    </p:spTree>
    <p:extLst>
      <p:ext uri="{BB962C8B-B14F-4D97-AF65-F5344CB8AC3E}">
        <p14:creationId xmlns:p14="http://schemas.microsoft.com/office/powerpoint/2010/main" val="3871635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lstStyle/>
          <a:p>
            <a:r>
              <a:rPr lang="en-US" b="1" dirty="0"/>
              <a:t>Random Reminders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524000" y="3003430"/>
            <a:ext cx="9144000" cy="900660"/>
          </a:xfrm>
        </p:spPr>
        <p:txBody>
          <a:bodyPr>
            <a:normAutofit/>
          </a:bodyPr>
          <a:lstStyle/>
          <a:p>
            <a:endParaRPr lang="en-US" dirty="0"/>
          </a:p>
        </p:txBody>
      </p:sp>
    </p:spTree>
    <p:extLst>
      <p:ext uri="{BB962C8B-B14F-4D97-AF65-F5344CB8AC3E}">
        <p14:creationId xmlns:p14="http://schemas.microsoft.com/office/powerpoint/2010/main" val="3242888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B821-88B6-FFA8-7C87-DBA88FFBEB24}"/>
              </a:ext>
            </a:extLst>
          </p:cNvPr>
          <p:cNvSpPr>
            <a:spLocks noGrp="1"/>
          </p:cNvSpPr>
          <p:nvPr>
            <p:ph type="title"/>
          </p:nvPr>
        </p:nvSpPr>
        <p:spPr/>
        <p:txBody>
          <a:bodyPr/>
          <a:lstStyle/>
          <a:p>
            <a:r>
              <a:rPr lang="en-US" dirty="0"/>
              <a:t>Random Reminders</a:t>
            </a:r>
          </a:p>
        </p:txBody>
      </p:sp>
      <p:sp>
        <p:nvSpPr>
          <p:cNvPr id="3" name="Content Placeholder 2">
            <a:extLst>
              <a:ext uri="{FF2B5EF4-FFF2-40B4-BE49-F238E27FC236}">
                <a16:creationId xmlns:a16="http://schemas.microsoft.com/office/drawing/2014/main" id="{EA47DB68-3E5E-7596-BA34-75A533605504}"/>
              </a:ext>
            </a:extLst>
          </p:cNvPr>
          <p:cNvSpPr>
            <a:spLocks noGrp="1"/>
          </p:cNvSpPr>
          <p:nvPr>
            <p:ph idx="1"/>
          </p:nvPr>
        </p:nvSpPr>
        <p:spPr/>
        <p:txBody>
          <a:bodyPr/>
          <a:lstStyle/>
          <a:p>
            <a:pPr marL="685783" lvl="1" indent="-228594">
              <a:buFont typeface="Arial" panose="020B0604020202020204" pitchFamily="34" charset="0"/>
              <a:buChar char="•"/>
            </a:pPr>
            <a:r>
              <a:rPr lang="en-US" sz="2400" dirty="0">
                <a:solidFill>
                  <a:srgbClr val="000000"/>
                </a:solidFill>
              </a:rPr>
              <a:t>No food in GPCs</a:t>
            </a:r>
          </a:p>
          <a:p>
            <a:pPr marL="685783" lvl="1" indent="-228594">
              <a:buFont typeface="Arial" panose="020B0604020202020204" pitchFamily="34" charset="0"/>
              <a:buChar char="•"/>
            </a:pPr>
            <a:r>
              <a:rPr lang="en-US" sz="2400" dirty="0">
                <a:solidFill>
                  <a:srgbClr val="000000"/>
                </a:solidFill>
              </a:rPr>
              <a:t>You cannot schedule events in GPCs until a semester is published</a:t>
            </a:r>
          </a:p>
          <a:p>
            <a:pPr marL="1142983" lvl="2" indent="-228594">
              <a:buFont typeface="Arial" panose="020B0604020202020204" pitchFamily="34" charset="0"/>
              <a:buChar char="•"/>
            </a:pPr>
            <a:r>
              <a:rPr lang="en-US" sz="2400" dirty="0">
                <a:solidFill>
                  <a:srgbClr val="000000"/>
                </a:solidFill>
              </a:rPr>
              <a:t>Spring 2024 events can be scheduled after September 5</a:t>
            </a:r>
            <a:r>
              <a:rPr lang="en-US" sz="2400" baseline="30000" dirty="0">
                <a:solidFill>
                  <a:srgbClr val="000000"/>
                </a:solidFill>
              </a:rPr>
              <a:t>th</a:t>
            </a:r>
            <a:endParaRPr lang="en-US" sz="2400" dirty="0">
              <a:solidFill>
                <a:srgbClr val="000000"/>
              </a:solidFill>
            </a:endParaRPr>
          </a:p>
          <a:p>
            <a:pPr marL="1142983" lvl="2" indent="-228594">
              <a:buFont typeface="Arial" panose="020B0604020202020204" pitchFamily="34" charset="0"/>
              <a:buChar char="•"/>
            </a:pPr>
            <a:r>
              <a:rPr lang="en-US" sz="2400" dirty="0">
                <a:solidFill>
                  <a:srgbClr val="000000"/>
                </a:solidFill>
              </a:rPr>
              <a:t>Summer 2024 events can be scheduled after November 13</a:t>
            </a:r>
            <a:r>
              <a:rPr lang="en-US" sz="2400" baseline="30000" dirty="0">
                <a:solidFill>
                  <a:srgbClr val="000000"/>
                </a:solidFill>
              </a:rPr>
              <a:t>th</a:t>
            </a:r>
            <a:endParaRPr lang="en-US" sz="2400" dirty="0">
              <a:solidFill>
                <a:srgbClr val="000000"/>
              </a:solidFill>
            </a:endParaRPr>
          </a:p>
          <a:p>
            <a:pPr marL="1142983" lvl="2" indent="-228594">
              <a:buFont typeface="Arial" panose="020B0604020202020204" pitchFamily="34" charset="0"/>
              <a:buChar char="•"/>
            </a:pPr>
            <a:r>
              <a:rPr lang="en-US" sz="2400" dirty="0">
                <a:solidFill>
                  <a:srgbClr val="000000"/>
                </a:solidFill>
              </a:rPr>
              <a:t>Fall 2024 events can be scheduled after February 1</a:t>
            </a:r>
            <a:r>
              <a:rPr lang="en-US" sz="2400" baseline="30000" dirty="0">
                <a:solidFill>
                  <a:srgbClr val="000000"/>
                </a:solidFill>
              </a:rPr>
              <a:t>st</a:t>
            </a:r>
            <a:endParaRPr lang="en-US" sz="2400" dirty="0">
              <a:solidFill>
                <a:srgbClr val="000000"/>
              </a:solidFill>
            </a:endParaRPr>
          </a:p>
          <a:p>
            <a:pPr marL="685783" lvl="1" indent="-228594">
              <a:buFont typeface="Arial" panose="020B0604020202020204" pitchFamily="34" charset="0"/>
              <a:buChar char="•"/>
            </a:pPr>
            <a:r>
              <a:rPr lang="en-US" sz="2400" dirty="0">
                <a:solidFill>
                  <a:srgbClr val="000000"/>
                </a:solidFill>
              </a:rPr>
              <a:t>Spring 2024 Optimizer results will be available on July 26</a:t>
            </a:r>
            <a:r>
              <a:rPr lang="en-US" sz="2400" baseline="30000" dirty="0">
                <a:solidFill>
                  <a:srgbClr val="000000"/>
                </a:solidFill>
              </a:rPr>
              <a:t>th</a:t>
            </a:r>
            <a:endParaRPr lang="en-US" sz="2400" dirty="0">
              <a:solidFill>
                <a:srgbClr val="000000"/>
              </a:solidFill>
            </a:endParaRPr>
          </a:p>
          <a:p>
            <a:pPr marL="685783" lvl="1" indent="-228594">
              <a:buFont typeface="Arial" panose="020B0604020202020204" pitchFamily="34" charset="0"/>
              <a:buChar char="•"/>
            </a:pPr>
            <a:r>
              <a:rPr lang="en-US" sz="2400" dirty="0">
                <a:solidFill>
                  <a:srgbClr val="000000"/>
                </a:solidFill>
              </a:rPr>
              <a:t>We rolled Summer 2023 to Summer 2024 on July 10</a:t>
            </a:r>
            <a:r>
              <a:rPr lang="en-US" sz="2400" baseline="30000" dirty="0">
                <a:solidFill>
                  <a:srgbClr val="000000"/>
                </a:solidFill>
              </a:rPr>
              <a:t>th</a:t>
            </a:r>
            <a:r>
              <a:rPr lang="en-US" sz="2400" dirty="0">
                <a:solidFill>
                  <a:srgbClr val="000000"/>
                </a:solidFill>
              </a:rPr>
              <a:t> </a:t>
            </a:r>
          </a:p>
          <a:p>
            <a:pPr marL="1142983" lvl="2" indent="-228594"/>
            <a:r>
              <a:rPr lang="en-US" dirty="0">
                <a:solidFill>
                  <a:srgbClr val="000000"/>
                </a:solidFill>
              </a:rPr>
              <a:t>We will remove your access on September 8</a:t>
            </a:r>
            <a:r>
              <a:rPr lang="en-US" baseline="30000" dirty="0">
                <a:solidFill>
                  <a:srgbClr val="000000"/>
                </a:solidFill>
              </a:rPr>
              <a:t>th</a:t>
            </a:r>
            <a:r>
              <a:rPr lang="en-US" dirty="0">
                <a:solidFill>
                  <a:srgbClr val="000000"/>
                </a:solidFill>
              </a:rPr>
              <a:t> to run Optimizer</a:t>
            </a:r>
          </a:p>
          <a:p>
            <a:pPr marL="1142983" lvl="2" indent="-228594"/>
            <a:r>
              <a:rPr lang="en-US" dirty="0">
                <a:solidFill>
                  <a:srgbClr val="000000"/>
                </a:solidFill>
              </a:rPr>
              <a:t>We will release Optimizer results on September 18</a:t>
            </a:r>
            <a:r>
              <a:rPr lang="en-US" baseline="30000" dirty="0">
                <a:solidFill>
                  <a:srgbClr val="000000"/>
                </a:solidFill>
              </a:rPr>
              <a:t>th</a:t>
            </a:r>
            <a:r>
              <a:rPr lang="en-US" dirty="0">
                <a:solidFill>
                  <a:srgbClr val="000000"/>
                </a:solidFill>
              </a:rPr>
              <a:t> </a:t>
            </a:r>
          </a:p>
          <a:p>
            <a:pPr marL="685783" lvl="1" indent="-228594">
              <a:buFont typeface="Arial" panose="020B0604020202020204" pitchFamily="34" charset="0"/>
              <a:buChar char="•"/>
            </a:pPr>
            <a:r>
              <a:rPr lang="en-US" dirty="0">
                <a:solidFill>
                  <a:srgbClr val="000000"/>
                </a:solidFill>
              </a:rPr>
              <a:t>We will roll Fall 2023 to Fall 2024 on September 5</a:t>
            </a:r>
            <a:r>
              <a:rPr lang="en-US" baseline="30000" dirty="0">
                <a:solidFill>
                  <a:srgbClr val="000000"/>
                </a:solidFill>
              </a:rPr>
              <a:t>th</a:t>
            </a:r>
            <a:endParaRPr lang="en-US" dirty="0">
              <a:solidFill>
                <a:srgbClr val="000000"/>
              </a:solidFill>
            </a:endParaRPr>
          </a:p>
          <a:p>
            <a:pPr marL="1142983" lvl="2" indent="-228594"/>
            <a:r>
              <a:rPr lang="en-US" dirty="0">
                <a:solidFill>
                  <a:srgbClr val="000000"/>
                </a:solidFill>
              </a:rPr>
              <a:t>We will remove your access on November 3</a:t>
            </a:r>
            <a:r>
              <a:rPr lang="en-US" baseline="30000" dirty="0">
                <a:solidFill>
                  <a:srgbClr val="000000"/>
                </a:solidFill>
              </a:rPr>
              <a:t>rd</a:t>
            </a:r>
            <a:r>
              <a:rPr lang="en-US" dirty="0">
                <a:solidFill>
                  <a:srgbClr val="000000"/>
                </a:solidFill>
              </a:rPr>
              <a:t> to run Optimizer</a:t>
            </a:r>
          </a:p>
          <a:p>
            <a:pPr marL="1142983" lvl="2" indent="-228594"/>
            <a:r>
              <a:rPr lang="en-US" dirty="0">
                <a:solidFill>
                  <a:srgbClr val="000000"/>
                </a:solidFill>
              </a:rPr>
              <a:t>We will release Optimizer results on December 8</a:t>
            </a:r>
            <a:r>
              <a:rPr lang="en-US" baseline="30000" dirty="0">
                <a:solidFill>
                  <a:srgbClr val="000000"/>
                </a:solidFill>
              </a:rPr>
              <a:t>th</a:t>
            </a:r>
            <a:r>
              <a:rPr lang="en-US" dirty="0">
                <a:solidFill>
                  <a:srgbClr val="000000"/>
                </a:solidFill>
              </a:rPr>
              <a:t> </a:t>
            </a:r>
          </a:p>
          <a:p>
            <a:pPr marL="914389" lvl="2" indent="0">
              <a:buNone/>
            </a:pP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3956069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93D27-796E-6848-B2B9-F95399D23D6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40386" t="55671" r="1922" b="5185"/>
          <a:stretch/>
        </p:blipFill>
        <p:spPr>
          <a:xfrm>
            <a:off x="92927" y="-1939467"/>
            <a:ext cx="12099073" cy="9074304"/>
          </a:xfrm>
          <a:prstGeom prst="rect">
            <a:avLst/>
          </a:prstGeom>
          <a:noFill/>
        </p:spPr>
      </p:pic>
      <p:sp>
        <p:nvSpPr>
          <p:cNvPr id="6" name="Title 1">
            <a:extLst>
              <a:ext uri="{FF2B5EF4-FFF2-40B4-BE49-F238E27FC236}">
                <a16:creationId xmlns:a16="http://schemas.microsoft.com/office/drawing/2014/main" id="{251FB7EC-2024-8940-AA5C-FBF2990CFFB7}"/>
              </a:ext>
            </a:extLst>
          </p:cNvPr>
          <p:cNvSpPr txBox="1">
            <a:spLocks/>
          </p:cNvSpPr>
          <p:nvPr/>
        </p:nvSpPr>
        <p:spPr>
          <a:xfrm>
            <a:off x="357656" y="1763286"/>
            <a:ext cx="10388641" cy="282549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sz="3200" dirty="0"/>
              <a:t>Discussion &amp; Questions</a:t>
            </a:r>
          </a:p>
          <a:p>
            <a:endParaRPr lang="en-US" sz="3200" dirty="0"/>
          </a:p>
          <a:p>
            <a:endParaRPr lang="en-US" sz="3200" dirty="0"/>
          </a:p>
          <a:p>
            <a:r>
              <a:rPr lang="en-US" sz="3200" dirty="0"/>
              <a:t>https://www.registrar.psu.edu/faculty-staff/scheduling/index.cfm</a:t>
            </a:r>
          </a:p>
        </p:txBody>
      </p:sp>
    </p:spTree>
    <p:extLst>
      <p:ext uri="{BB962C8B-B14F-4D97-AF65-F5344CB8AC3E}">
        <p14:creationId xmlns:p14="http://schemas.microsoft.com/office/powerpoint/2010/main" val="101078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C6CA-2AF2-4B47-ABCD-C66DF3436B75}"/>
              </a:ext>
            </a:extLst>
          </p:cNvPr>
          <p:cNvSpPr>
            <a:spLocks noGrp="1"/>
          </p:cNvSpPr>
          <p:nvPr>
            <p:ph type="title"/>
          </p:nvPr>
        </p:nvSpPr>
        <p:spPr/>
        <p:txBody>
          <a:bodyPr/>
          <a:lstStyle/>
          <a:p>
            <a:r>
              <a:rPr lang="en-US" dirty="0"/>
              <a:t>Laptop-Enabled University</a:t>
            </a:r>
          </a:p>
        </p:txBody>
      </p:sp>
      <p:sp>
        <p:nvSpPr>
          <p:cNvPr id="3" name="Content Placeholder 2">
            <a:extLst>
              <a:ext uri="{FF2B5EF4-FFF2-40B4-BE49-F238E27FC236}">
                <a16:creationId xmlns:a16="http://schemas.microsoft.com/office/drawing/2014/main" id="{EC0F7C66-DA5B-4B87-9FD2-501EC5955BB0}"/>
              </a:ext>
            </a:extLst>
          </p:cNvPr>
          <p:cNvSpPr>
            <a:spLocks noGrp="1"/>
          </p:cNvSpPr>
          <p:nvPr>
            <p:ph idx="1"/>
          </p:nvPr>
        </p:nvSpPr>
        <p:spPr>
          <a:xfrm>
            <a:off x="675234" y="1567196"/>
            <a:ext cx="10678566" cy="4925679"/>
          </a:xfrm>
        </p:spPr>
        <p:txBody>
          <a:bodyPr/>
          <a:lstStyle/>
          <a:p>
            <a:r>
              <a:rPr lang="en-US" dirty="0"/>
              <a:t>Supports laptop needs of students at all campuses</a:t>
            </a:r>
          </a:p>
          <a:p>
            <a:pPr marL="0" indent="0">
              <a:buNone/>
            </a:pPr>
            <a:endParaRPr lang="en-US" dirty="0"/>
          </a:p>
          <a:p>
            <a:r>
              <a:rPr lang="en-US" dirty="0"/>
              <a:t>Supports faculty to incorporate laptops into the curriculum on an opt-in basis</a:t>
            </a:r>
          </a:p>
          <a:p>
            <a:endParaRPr lang="en-US" dirty="0"/>
          </a:p>
          <a:p>
            <a:r>
              <a:rPr lang="en-US" dirty="0"/>
              <a:t>Enhances growth of mobile computing in educational environments</a:t>
            </a:r>
          </a:p>
          <a:p>
            <a:endParaRPr lang="en-US" dirty="0"/>
          </a:p>
          <a:p>
            <a:r>
              <a:rPr lang="en-US" dirty="0"/>
              <a:t>Ensures digital equity for all students</a:t>
            </a:r>
          </a:p>
          <a:p>
            <a:endParaRPr lang="en-US" dirty="0"/>
          </a:p>
          <a:p>
            <a:endParaRPr lang="en-US" dirty="0"/>
          </a:p>
        </p:txBody>
      </p:sp>
    </p:spTree>
    <p:extLst>
      <p:ext uri="{BB962C8B-B14F-4D97-AF65-F5344CB8AC3E}">
        <p14:creationId xmlns:p14="http://schemas.microsoft.com/office/powerpoint/2010/main" val="291445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0A6A-1E4A-4FA3-B6FB-28BE5EB44208}"/>
              </a:ext>
            </a:extLst>
          </p:cNvPr>
          <p:cNvSpPr>
            <a:spLocks noGrp="1"/>
          </p:cNvSpPr>
          <p:nvPr>
            <p:ph type="title"/>
          </p:nvPr>
        </p:nvSpPr>
        <p:spPr/>
        <p:txBody>
          <a:bodyPr/>
          <a:lstStyle/>
          <a:p>
            <a:r>
              <a:rPr lang="en-US" dirty="0"/>
              <a:t>Phase 2 Activities</a:t>
            </a:r>
          </a:p>
        </p:txBody>
      </p:sp>
      <p:sp>
        <p:nvSpPr>
          <p:cNvPr id="3" name="Content Placeholder 2">
            <a:extLst>
              <a:ext uri="{FF2B5EF4-FFF2-40B4-BE49-F238E27FC236}">
                <a16:creationId xmlns:a16="http://schemas.microsoft.com/office/drawing/2014/main" id="{B8A9B625-0914-4B13-A857-A951B88E7852}"/>
              </a:ext>
            </a:extLst>
          </p:cNvPr>
          <p:cNvSpPr>
            <a:spLocks noGrp="1"/>
          </p:cNvSpPr>
          <p:nvPr>
            <p:ph idx="1"/>
          </p:nvPr>
        </p:nvSpPr>
        <p:spPr>
          <a:xfrm>
            <a:off x="838200" y="1384634"/>
            <a:ext cx="10809303" cy="4925679"/>
          </a:xfrm>
        </p:spPr>
        <p:txBody>
          <a:bodyPr vert="horz" lIns="91440" tIns="45720" rIns="91440" bIns="45720" rtlCol="0" anchor="t">
            <a:normAutofit/>
          </a:bodyPr>
          <a:lstStyle/>
          <a:p>
            <a:pPr marL="0" indent="0">
              <a:buNone/>
            </a:pPr>
            <a:r>
              <a:rPr lang="en-US" u="sng" dirty="0"/>
              <a:t>Five Task Forces</a:t>
            </a:r>
          </a:p>
          <a:p>
            <a:pPr marL="514350" indent="-514350">
              <a:buFont typeface="+mj-lt"/>
              <a:buAutoNum type="arabicPeriod"/>
            </a:pPr>
            <a:r>
              <a:rPr lang="en-US" dirty="0"/>
              <a:t>Communications</a:t>
            </a:r>
          </a:p>
          <a:p>
            <a:pPr marL="514350" indent="-514350">
              <a:buFont typeface="+mj-lt"/>
              <a:buAutoNum type="arabicPeriod"/>
            </a:pPr>
            <a:r>
              <a:rPr lang="en-US" dirty="0"/>
              <a:t>Financials </a:t>
            </a:r>
          </a:p>
          <a:p>
            <a:pPr marL="514350" indent="-514350">
              <a:buFont typeface="+mj-lt"/>
              <a:buAutoNum type="arabicPeriod"/>
            </a:pPr>
            <a:r>
              <a:rPr lang="en-US" dirty="0"/>
              <a:t>Infrastructure</a:t>
            </a:r>
          </a:p>
          <a:p>
            <a:pPr marL="514350" indent="-514350">
              <a:buAutoNum type="arabicPeriod"/>
            </a:pPr>
            <a:r>
              <a:rPr lang="en-US" dirty="0">
                <a:ea typeface="+mn-lt"/>
                <a:cs typeface="+mn-lt"/>
              </a:rPr>
              <a:t>User Success</a:t>
            </a:r>
          </a:p>
          <a:p>
            <a:pPr marL="514350" indent="-514350">
              <a:buAutoNum type="arabicPeriod"/>
            </a:pPr>
            <a:r>
              <a:rPr lang="en-US" dirty="0"/>
              <a:t>Pedagogy</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69147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DCB2-5A27-4544-8DCC-292E7FF9F621}"/>
              </a:ext>
            </a:extLst>
          </p:cNvPr>
          <p:cNvSpPr>
            <a:spLocks noGrp="1"/>
          </p:cNvSpPr>
          <p:nvPr>
            <p:ph type="title"/>
          </p:nvPr>
        </p:nvSpPr>
        <p:spPr/>
        <p:txBody>
          <a:bodyPr/>
          <a:lstStyle/>
          <a:p>
            <a:r>
              <a:rPr lang="en-US" dirty="0"/>
              <a:t>Laptop Support Program</a:t>
            </a:r>
          </a:p>
        </p:txBody>
      </p:sp>
      <p:sp>
        <p:nvSpPr>
          <p:cNvPr id="3" name="Content Placeholder 2">
            <a:extLst>
              <a:ext uri="{FF2B5EF4-FFF2-40B4-BE49-F238E27FC236}">
                <a16:creationId xmlns:a16="http://schemas.microsoft.com/office/drawing/2014/main" id="{B2D8F4EA-6254-457C-92C2-33B0FADE43D8}"/>
              </a:ext>
            </a:extLst>
          </p:cNvPr>
          <p:cNvSpPr>
            <a:spLocks noGrp="1"/>
          </p:cNvSpPr>
          <p:nvPr>
            <p:ph idx="1"/>
          </p:nvPr>
        </p:nvSpPr>
        <p:spPr>
          <a:xfrm>
            <a:off x="838200" y="1567196"/>
            <a:ext cx="10775868" cy="4925679"/>
          </a:xfrm>
        </p:spPr>
        <p:txBody>
          <a:bodyPr/>
          <a:lstStyle/>
          <a:p>
            <a:pPr marL="514350" indent="-514350">
              <a:buFont typeface="+mj-lt"/>
              <a:buAutoNum type="arabicPeriod"/>
            </a:pPr>
            <a:r>
              <a:rPr lang="en-US" dirty="0"/>
              <a:t>Address </a:t>
            </a:r>
            <a:r>
              <a:rPr lang="en-US" b="1" dirty="0">
                <a:solidFill>
                  <a:schemeClr val="accent1"/>
                </a:solidFill>
              </a:rPr>
              <a:t>pedagogy</a:t>
            </a:r>
            <a:r>
              <a:rPr lang="en-US" dirty="0"/>
              <a:t> needs of faculty and learning needs of students</a:t>
            </a:r>
          </a:p>
          <a:p>
            <a:pPr marL="514350" indent="-514350">
              <a:buFont typeface="+mj-lt"/>
              <a:buAutoNum type="arabicPeriod"/>
            </a:pPr>
            <a:r>
              <a:rPr lang="en-US" dirty="0"/>
              <a:t>Ensure </a:t>
            </a:r>
            <a:r>
              <a:rPr lang="en-US" b="1" dirty="0">
                <a:solidFill>
                  <a:schemeClr val="accent1"/>
                </a:solidFill>
              </a:rPr>
              <a:t>infrastructure</a:t>
            </a:r>
            <a:r>
              <a:rPr lang="en-US" dirty="0"/>
              <a:t> programs address growing laptop need</a:t>
            </a:r>
          </a:p>
          <a:p>
            <a:pPr marL="514350" indent="-514350">
              <a:buFont typeface="+mj-lt"/>
              <a:buAutoNum type="arabicPeriod"/>
            </a:pPr>
            <a:r>
              <a:rPr lang="en-US" dirty="0"/>
              <a:t>Establish discrete laptop </a:t>
            </a:r>
            <a:r>
              <a:rPr lang="en-US" b="1" dirty="0">
                <a:solidFill>
                  <a:schemeClr val="accent1"/>
                </a:solidFill>
              </a:rPr>
              <a:t>performance levels </a:t>
            </a:r>
            <a:r>
              <a:rPr lang="en-US" dirty="0"/>
              <a:t>across university</a:t>
            </a:r>
          </a:p>
          <a:p>
            <a:pPr marL="514350" indent="-514350">
              <a:buFont typeface="+mj-lt"/>
              <a:buAutoNum type="arabicPeriod"/>
            </a:pPr>
            <a:r>
              <a:rPr lang="en-US" dirty="0"/>
              <a:t>Repurpose </a:t>
            </a:r>
            <a:r>
              <a:rPr lang="en-US" b="1" dirty="0">
                <a:solidFill>
                  <a:schemeClr val="accent1"/>
                </a:solidFill>
              </a:rPr>
              <a:t>laptop loaner </a:t>
            </a:r>
            <a:r>
              <a:rPr lang="en-US" dirty="0"/>
              <a:t>programs for short and long term needs</a:t>
            </a:r>
          </a:p>
          <a:p>
            <a:pPr marL="514350" indent="-514350">
              <a:buFont typeface="+mj-lt"/>
              <a:buAutoNum type="arabicPeriod"/>
            </a:pPr>
            <a:r>
              <a:rPr lang="en-US" dirty="0"/>
              <a:t>Develop </a:t>
            </a:r>
            <a:r>
              <a:rPr lang="en-US" b="1" dirty="0">
                <a:solidFill>
                  <a:schemeClr val="accent1"/>
                </a:solidFill>
              </a:rPr>
              <a:t>philanthropy</a:t>
            </a:r>
            <a:r>
              <a:rPr lang="en-US" dirty="0"/>
              <a:t> program for students with financial need</a:t>
            </a:r>
          </a:p>
          <a:p>
            <a:pPr marL="514350" indent="-514350">
              <a:buFont typeface="+mj-lt"/>
              <a:buAutoNum type="arabicPeriod"/>
            </a:pPr>
            <a:r>
              <a:rPr lang="en-US" dirty="0"/>
              <a:t>Provide students/families resources on laptop </a:t>
            </a:r>
            <a:r>
              <a:rPr lang="en-US" b="1" dirty="0">
                <a:solidFill>
                  <a:schemeClr val="accent1"/>
                </a:solidFill>
              </a:rPr>
              <a:t>purchasing</a:t>
            </a:r>
          </a:p>
          <a:p>
            <a:pPr marL="514350" indent="-514350">
              <a:buFont typeface="+mj-lt"/>
              <a:buAutoNum type="arabicPeriod"/>
            </a:pPr>
            <a:r>
              <a:rPr lang="en-US" dirty="0"/>
              <a:t>Establish </a:t>
            </a:r>
            <a:r>
              <a:rPr lang="en-US" b="1" dirty="0">
                <a:solidFill>
                  <a:schemeClr val="accent1"/>
                </a:solidFill>
              </a:rPr>
              <a:t>communications</a:t>
            </a:r>
            <a:r>
              <a:rPr lang="en-US" dirty="0"/>
              <a:t> plan</a:t>
            </a:r>
          </a:p>
        </p:txBody>
      </p:sp>
    </p:spTree>
    <p:extLst>
      <p:ext uri="{BB962C8B-B14F-4D97-AF65-F5344CB8AC3E}">
        <p14:creationId xmlns:p14="http://schemas.microsoft.com/office/powerpoint/2010/main" val="296974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9C3F-6ECC-423F-94CD-54D051EE91C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29C49A3-BFE5-43AB-8C2D-3719A2DD2452}"/>
              </a:ext>
            </a:extLst>
          </p:cNvPr>
          <p:cNvSpPr>
            <a:spLocks noGrp="1"/>
          </p:cNvSpPr>
          <p:nvPr>
            <p:ph idx="1"/>
          </p:nvPr>
        </p:nvSpPr>
        <p:spPr>
          <a:xfrm>
            <a:off x="838200" y="1589755"/>
            <a:ext cx="10515600" cy="4925679"/>
          </a:xfrm>
        </p:spPr>
        <p:txBody>
          <a:bodyPr vert="horz" lIns="91440" tIns="45720" rIns="91440" bIns="45720" rtlCol="0" anchor="t">
            <a:normAutofit/>
          </a:bodyPr>
          <a:lstStyle/>
          <a:p>
            <a:r>
              <a:rPr lang="en-US" dirty="0"/>
              <a:t>College of IST at University Park has moved from pilot into a full laptop requirement</a:t>
            </a:r>
          </a:p>
          <a:p>
            <a:r>
              <a:rPr lang="en-US" dirty="0"/>
              <a:t>Create awareness of program</a:t>
            </a:r>
          </a:p>
          <a:p>
            <a:r>
              <a:rPr lang="en-US" dirty="0"/>
              <a:t>Implement plan</a:t>
            </a:r>
          </a:p>
          <a:p>
            <a:pPr lvl="1"/>
            <a:r>
              <a:rPr lang="en-US" dirty="0"/>
              <a:t>Project structure</a:t>
            </a:r>
          </a:p>
          <a:p>
            <a:pPr lvl="1"/>
            <a:r>
              <a:rPr lang="en-US" dirty="0"/>
              <a:t>Appoint implementation committee</a:t>
            </a:r>
          </a:p>
          <a:p>
            <a:pPr lvl="1"/>
            <a:r>
              <a:rPr lang="en-US" dirty="0"/>
              <a:t>Continue working on 5 priority areas during Spring/Summer/Fall 2023</a:t>
            </a:r>
            <a:endParaRPr lang="en-US" sz="1600" dirty="0"/>
          </a:p>
        </p:txBody>
      </p:sp>
    </p:spTree>
    <p:extLst>
      <p:ext uri="{BB962C8B-B14F-4D97-AF65-F5344CB8AC3E}">
        <p14:creationId xmlns:p14="http://schemas.microsoft.com/office/powerpoint/2010/main" val="58477084"/>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04A49901785041AF741C157FF60EBA" ma:contentTypeVersion="12" ma:contentTypeDescription="Create a new document." ma:contentTypeScope="" ma:versionID="2dc561ac532b927686394fff98d3cec6">
  <xsd:schema xmlns:xsd="http://www.w3.org/2001/XMLSchema" xmlns:xs="http://www.w3.org/2001/XMLSchema" xmlns:p="http://schemas.microsoft.com/office/2006/metadata/properties" xmlns:ns2="c7c738f6-68ec-422e-b0e4-3523873f7adf" xmlns:ns3="542b8847-f5d4-4c9f-bd30-657d16e5db1d" targetNamespace="http://schemas.microsoft.com/office/2006/metadata/properties" ma:root="true" ma:fieldsID="37215006c6ba2f10ad2271fcfa8576ba" ns2:_="" ns3:_="">
    <xsd:import namespace="c7c738f6-68ec-422e-b0e4-3523873f7adf"/>
    <xsd:import namespace="542b8847-f5d4-4c9f-bd30-657d16e5d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738f6-68ec-422e-b0e4-3523873f7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2b8847-f5d4-4c9f-bd30-657d16e5db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C23066-3038-4EAE-A0EA-AB2B4833A6F1}">
  <ds:schemaRefs>
    <ds:schemaRef ds:uri="http://schemas.microsoft.com/sharepoint/v3/contenttype/forms"/>
  </ds:schemaRefs>
</ds:datastoreItem>
</file>

<file path=customXml/itemProps2.xml><?xml version="1.0" encoding="utf-8"?>
<ds:datastoreItem xmlns:ds="http://schemas.openxmlformats.org/officeDocument/2006/customXml" ds:itemID="{82C77EA6-48BC-4990-B9D9-3092A42A8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c738f6-68ec-422e-b0e4-3523873f7adf"/>
    <ds:schemaRef ds:uri="542b8847-f5d4-4c9f-bd30-657d16e5d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007C3-AD67-44B1-B137-2991E4E207A2}">
  <ds:schemaRefs>
    <ds:schemaRef ds:uri="http://purl.org/dc/dcmitype/"/>
    <ds:schemaRef ds:uri="http://schemas.openxmlformats.org/package/2006/metadata/core-properties"/>
    <ds:schemaRef ds:uri="http://schemas.microsoft.com/office/2006/documentManagement/types"/>
    <ds:schemaRef ds:uri="http://purl.org/dc/elements/1.1/"/>
    <ds:schemaRef ds:uri="c7c738f6-68ec-422e-b0e4-3523873f7adf"/>
    <ds:schemaRef ds:uri="http://www.w3.org/XML/1998/namespace"/>
    <ds:schemaRef ds:uri="http://schemas.microsoft.com/office/infopath/2007/PartnerControls"/>
    <ds:schemaRef ds:uri="542b8847-f5d4-4c9f-bd30-657d16e5db1d"/>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1721</TotalTime>
  <Words>3155</Words>
  <Application>Microsoft Office PowerPoint</Application>
  <PresentationFormat>Widescreen</PresentationFormat>
  <Paragraphs>398</Paragraphs>
  <Slides>53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Franklin Gothic Book</vt:lpstr>
      <vt:lpstr>Franklin Gothic Medium</vt:lpstr>
      <vt:lpstr>Open Sans</vt:lpstr>
      <vt:lpstr>Söhne</vt:lpstr>
      <vt:lpstr>Office Theme</vt:lpstr>
      <vt:lpstr>Academic Schedulers Meeting 2023</vt:lpstr>
      <vt:lpstr>Agenda</vt:lpstr>
      <vt:lpstr>Laptop Initiative</vt:lpstr>
      <vt:lpstr>Program Backstory / Timeline</vt:lpstr>
      <vt:lpstr>Key Findings</vt:lpstr>
      <vt:lpstr>Laptop-Enabled University</vt:lpstr>
      <vt:lpstr>Phase 2 Activities</vt:lpstr>
      <vt:lpstr>Laptop Support Program</vt:lpstr>
      <vt:lpstr>Next Steps</vt:lpstr>
      <vt:lpstr>Pedagogy Task Force Charge</vt:lpstr>
      <vt:lpstr>Laptop Designation Language</vt:lpstr>
      <vt:lpstr>PowerPoint Presentation</vt:lpstr>
      <vt:lpstr>Resources</vt:lpstr>
      <vt:lpstr>Instruction Modes</vt:lpstr>
      <vt:lpstr>Instruction Modes</vt:lpstr>
      <vt:lpstr>Instruction Modes</vt:lpstr>
      <vt:lpstr>Instruction Mode Resources</vt:lpstr>
      <vt:lpstr>Instructor Pay Detail</vt:lpstr>
      <vt:lpstr>Student Credit Hours</vt:lpstr>
      <vt:lpstr>Student Credit Hours</vt:lpstr>
      <vt:lpstr>Instructor Pay Detail Information</vt:lpstr>
      <vt:lpstr>Instructor Pay Detail Information</vt:lpstr>
      <vt:lpstr>Reports</vt:lpstr>
      <vt:lpstr>Free/Reduced Course Materials</vt:lpstr>
      <vt:lpstr>Free/Reduced Course Materials Course Markings Initiative</vt:lpstr>
      <vt:lpstr>Why Course Markings?</vt:lpstr>
      <vt:lpstr>How are courses marked?</vt:lpstr>
      <vt:lpstr>How are courses marked?</vt:lpstr>
      <vt:lpstr>How are courses marked?</vt:lpstr>
      <vt:lpstr>How do students find courses?</vt:lpstr>
      <vt:lpstr>How do students find courses?</vt:lpstr>
      <vt:lpstr>How do students find courses?</vt:lpstr>
      <vt:lpstr>Timing</vt:lpstr>
      <vt:lpstr>Resources</vt:lpstr>
      <vt:lpstr>Room Characteristics</vt:lpstr>
      <vt:lpstr>Room Characteristics</vt:lpstr>
      <vt:lpstr>Room Characteristics</vt:lpstr>
      <vt:lpstr>Room Characteristics</vt:lpstr>
      <vt:lpstr>Resources</vt:lpstr>
      <vt:lpstr>One Semester Title Classes</vt:lpstr>
      <vt:lpstr>One Semester Title Classes</vt:lpstr>
      <vt:lpstr>Distribution of Classes and Room Requests</vt:lpstr>
      <vt:lpstr>Spring 2024 Distribution of Classes</vt:lpstr>
      <vt:lpstr>Size Requests for Spring 2024</vt:lpstr>
      <vt:lpstr>Time Requests for Spring 2024</vt:lpstr>
      <vt:lpstr>Number of Requests by Class Start Time for Spring 2024</vt:lpstr>
      <vt:lpstr>Room Type Requests for Spring 2024</vt:lpstr>
      <vt:lpstr>Scheduling Issues</vt:lpstr>
      <vt:lpstr>Best Practices</vt:lpstr>
      <vt:lpstr>Best Practices</vt:lpstr>
      <vt:lpstr>Random Reminders</vt:lpstr>
      <vt:lpstr>Random Reminders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Gruneberg, Cortney</cp:lastModifiedBy>
  <cp:revision>166</cp:revision>
  <cp:lastPrinted>2018-11-02T20:57:08Z</cp:lastPrinted>
  <dcterms:created xsi:type="dcterms:W3CDTF">2018-03-19T17:38:41Z</dcterms:created>
  <dcterms:modified xsi:type="dcterms:W3CDTF">2023-08-15T20:27:07Z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0x0101009204A49901785041AF741C157FF60EBA</vt:lpwstr>
  </property>
</Properties>
</file>